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Nourd Bold" charset="1" panose="00000700000000000000"/>
      <p:regular r:id="rId11"/>
    </p:embeddedFont>
    <p:embeddedFont>
      <p:font typeface="Nourd Bold Bold" charset="1" panose="00000A00000000000000"/>
      <p:regular r:id="rId12"/>
    </p:embeddedFont>
    <p:embeddedFont>
      <p:font typeface="Canva Sans" charset="1" panose="020B0503030501040103"/>
      <p:regular r:id="rId13"/>
    </p:embeddedFont>
    <p:embeddedFont>
      <p:font typeface="Canva Sans Bold" charset="1" panose="020B0803030501040103"/>
      <p:regular r:id="rId14"/>
    </p:embeddedFont>
    <p:embeddedFont>
      <p:font typeface="Canva Sans Italics" charset="1" panose="020B0503030501040103"/>
      <p:regular r:id="rId15"/>
    </p:embeddedFont>
    <p:embeddedFont>
      <p:font typeface="Canva Sans Bold Italics" charset="1" panose="020B08030305010401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375467" y="2270984"/>
            <a:ext cx="13537067" cy="57450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09353" y="2954593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4E8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619473" y="1352134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4E8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994475" y="3502064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889555" y="6784936"/>
            <a:ext cx="3086100" cy="308610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4E8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175825" y="4517072"/>
            <a:ext cx="3086100" cy="30861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590273" y="6040693"/>
            <a:ext cx="3086100" cy="30861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207196" y="415964"/>
            <a:ext cx="3086100" cy="308610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4809353" y="3898645"/>
            <a:ext cx="3086100" cy="114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Nourd Bold"/>
              </a:rPr>
              <a:t>Strong</a:t>
            </a:r>
          </a:p>
          <a:p>
            <a:pPr algn="ctr">
              <a:lnSpc>
                <a:spcPts val="4576"/>
              </a:lnSpc>
              <a:spcBef>
                <a:spcPct val="0"/>
              </a:spcBef>
            </a:pPr>
            <a:r>
              <a:rPr lang="en-US" sz="3299">
                <a:solidFill>
                  <a:srgbClr val="FAFDFE"/>
                </a:solidFill>
                <a:latin typeface="Nourd Bold"/>
              </a:rPr>
              <a:t>Emotions</a:t>
            </a:r>
            <a:r>
              <a:rPr lang="en-US" sz="3299">
                <a:solidFill>
                  <a:srgbClr val="FAFDFE"/>
                </a:solidFill>
                <a:latin typeface="Nourd Bold"/>
              </a:rPr>
              <a:t>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619473" y="2639863"/>
            <a:ext cx="3086100" cy="55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  <a:spcBef>
                <a:spcPct val="0"/>
              </a:spcBef>
            </a:pPr>
            <a:r>
              <a:rPr lang="en-US" sz="3299">
                <a:solidFill>
                  <a:srgbClr val="FAFDFE"/>
                </a:solidFill>
                <a:latin typeface="Nourd Bold"/>
              </a:rPr>
              <a:t>Relationships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207196" y="1650528"/>
            <a:ext cx="3086100" cy="55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  <a:spcBef>
                <a:spcPct val="0"/>
              </a:spcBef>
            </a:pPr>
            <a:r>
              <a:rPr lang="en-US" sz="3299">
                <a:solidFill>
                  <a:srgbClr val="FAFDFE"/>
                </a:solidFill>
                <a:latin typeface="Nourd Bold"/>
              </a:rPr>
              <a:t>Self harm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994475" y="4736628"/>
            <a:ext cx="3086100" cy="55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  <a:spcBef>
                <a:spcPct val="0"/>
              </a:spcBef>
            </a:pPr>
            <a:r>
              <a:rPr lang="en-US" sz="3299">
                <a:solidFill>
                  <a:srgbClr val="FAFDFE"/>
                </a:solidFill>
                <a:latin typeface="Nourd Bold"/>
              </a:rPr>
              <a:t>Anxiety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0561" y="7294687"/>
            <a:ext cx="3086100" cy="55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  <a:spcBef>
                <a:spcPct val="0"/>
              </a:spcBef>
            </a:pPr>
            <a:r>
              <a:rPr lang="en-US" sz="3299">
                <a:solidFill>
                  <a:srgbClr val="FAFDFE"/>
                </a:solidFill>
                <a:latin typeface="Nourd Bold"/>
              </a:rPr>
              <a:t>Low mood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889555" y="8019501"/>
            <a:ext cx="3086100" cy="55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  <a:spcBef>
                <a:spcPct val="0"/>
              </a:spcBef>
            </a:pPr>
            <a:r>
              <a:rPr lang="en-US" sz="3299">
                <a:solidFill>
                  <a:srgbClr val="FAFDFE"/>
                </a:solidFill>
                <a:latin typeface="Nourd Bold"/>
              </a:rPr>
              <a:t>Transition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249139" y="5751637"/>
            <a:ext cx="3086100" cy="55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  <a:spcBef>
                <a:spcPct val="0"/>
              </a:spcBef>
            </a:pPr>
            <a:r>
              <a:rPr lang="en-US" sz="3299">
                <a:solidFill>
                  <a:srgbClr val="FAFDFE"/>
                </a:solidFill>
                <a:latin typeface="Nourd Bold"/>
              </a:rPr>
              <a:t>Exam stress</a:t>
            </a:r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2917" y="8943351"/>
            <a:ext cx="2203015" cy="1564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3398" y="1785890"/>
            <a:ext cx="5464721" cy="5007569"/>
            <a:chOff x="0" y="0"/>
            <a:chExt cx="5464721" cy="5007572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13716" y="11811"/>
              <a:ext cx="5436871" cy="4995799"/>
            </a:xfrm>
            <a:custGeom>
              <a:avLst/>
              <a:gdLst/>
              <a:ahLst/>
              <a:cxnLst/>
              <a:rect r="r" b="b" t="t" l="l"/>
              <a:pathLst>
                <a:path h="4995799" w="5436871">
                  <a:moveTo>
                    <a:pt x="2929255" y="0"/>
                  </a:moveTo>
                  <a:cubicBezTo>
                    <a:pt x="2925826" y="0"/>
                    <a:pt x="2922397" y="127"/>
                    <a:pt x="2918841" y="254"/>
                  </a:cubicBezTo>
                  <a:cubicBezTo>
                    <a:pt x="2691638" y="11303"/>
                    <a:pt x="2519553" y="444119"/>
                    <a:pt x="2284857" y="505968"/>
                  </a:cubicBezTo>
                  <a:cubicBezTo>
                    <a:pt x="2261997" y="511937"/>
                    <a:pt x="2237994" y="514604"/>
                    <a:pt x="2212975" y="514604"/>
                  </a:cubicBezTo>
                  <a:cubicBezTo>
                    <a:pt x="2019935" y="514604"/>
                    <a:pt x="1770253" y="356108"/>
                    <a:pt x="1586103" y="356108"/>
                  </a:cubicBezTo>
                  <a:cubicBezTo>
                    <a:pt x="1549019" y="356108"/>
                    <a:pt x="1514602" y="362585"/>
                    <a:pt x="1483868" y="377952"/>
                  </a:cubicBezTo>
                  <a:cubicBezTo>
                    <a:pt x="1265809" y="487426"/>
                    <a:pt x="1288669" y="953135"/>
                    <a:pt x="1115187" y="1098423"/>
                  </a:cubicBezTo>
                  <a:cubicBezTo>
                    <a:pt x="927100" y="1256157"/>
                    <a:pt x="470281" y="1164463"/>
                    <a:pt x="344932" y="1351280"/>
                  </a:cubicBezTo>
                  <a:cubicBezTo>
                    <a:pt x="208407" y="1555242"/>
                    <a:pt x="477266" y="1928368"/>
                    <a:pt x="428371" y="2149983"/>
                  </a:cubicBezTo>
                  <a:cubicBezTo>
                    <a:pt x="378460" y="2377567"/>
                    <a:pt x="0" y="2617216"/>
                    <a:pt x="44450" y="2844927"/>
                  </a:cubicBezTo>
                  <a:lnTo>
                    <a:pt x="44450" y="2844927"/>
                  </a:lnTo>
                  <a:lnTo>
                    <a:pt x="50800" y="2869184"/>
                  </a:lnTo>
                  <a:cubicBezTo>
                    <a:pt x="124206" y="3089402"/>
                    <a:pt x="571754" y="3111627"/>
                    <a:pt x="727075" y="3284982"/>
                  </a:cubicBezTo>
                  <a:cubicBezTo>
                    <a:pt x="878713" y="3454019"/>
                    <a:pt x="828421" y="3911219"/>
                    <a:pt x="1047623" y="4021328"/>
                  </a:cubicBezTo>
                  <a:cubicBezTo>
                    <a:pt x="1076579" y="4035806"/>
                    <a:pt x="1108583" y="4042029"/>
                    <a:pt x="1143000" y="4042029"/>
                  </a:cubicBezTo>
                  <a:cubicBezTo>
                    <a:pt x="1331341" y="4042029"/>
                    <a:pt x="1589913" y="3857752"/>
                    <a:pt x="1791081" y="3857752"/>
                  </a:cubicBezTo>
                  <a:cubicBezTo>
                    <a:pt x="1808734" y="3857752"/>
                    <a:pt x="1826006" y="3859149"/>
                    <a:pt x="1842643" y="3862324"/>
                  </a:cubicBezTo>
                  <a:cubicBezTo>
                    <a:pt x="1862328" y="3866134"/>
                    <a:pt x="1881251" y="3872230"/>
                    <a:pt x="1899539" y="3880739"/>
                  </a:cubicBezTo>
                  <a:cubicBezTo>
                    <a:pt x="2453005" y="4992116"/>
                    <a:pt x="3652520" y="4995799"/>
                    <a:pt x="3652520" y="4995799"/>
                  </a:cubicBezTo>
                  <a:cubicBezTo>
                    <a:pt x="3065145" y="4659249"/>
                    <a:pt x="3015869" y="4171315"/>
                    <a:pt x="3067177" y="3841115"/>
                  </a:cubicBezTo>
                  <a:cubicBezTo>
                    <a:pt x="3093593" y="3823589"/>
                    <a:pt x="3122041" y="3810635"/>
                    <a:pt x="3152521" y="3802126"/>
                  </a:cubicBezTo>
                  <a:cubicBezTo>
                    <a:pt x="3175381" y="3796157"/>
                    <a:pt x="3199384" y="3793490"/>
                    <a:pt x="3224403" y="3793490"/>
                  </a:cubicBezTo>
                  <a:cubicBezTo>
                    <a:pt x="3417570" y="3793490"/>
                    <a:pt x="3667252" y="3952240"/>
                    <a:pt x="3851275" y="3952240"/>
                  </a:cubicBezTo>
                  <a:cubicBezTo>
                    <a:pt x="3888232" y="3952240"/>
                    <a:pt x="3922649" y="3945763"/>
                    <a:pt x="3953383" y="3930396"/>
                  </a:cubicBezTo>
                  <a:cubicBezTo>
                    <a:pt x="4171315" y="3820795"/>
                    <a:pt x="4148582" y="3355213"/>
                    <a:pt x="4322064" y="3209671"/>
                  </a:cubicBezTo>
                  <a:cubicBezTo>
                    <a:pt x="4510151" y="3051937"/>
                    <a:pt x="4966970" y="3143758"/>
                    <a:pt x="5092319" y="2956814"/>
                  </a:cubicBezTo>
                  <a:cubicBezTo>
                    <a:pt x="5229098" y="2752979"/>
                    <a:pt x="4960239" y="2379853"/>
                    <a:pt x="5008880" y="2158111"/>
                  </a:cubicBezTo>
                  <a:cubicBezTo>
                    <a:pt x="5058791" y="1931035"/>
                    <a:pt x="5436870" y="1691513"/>
                    <a:pt x="5393182" y="1463802"/>
                  </a:cubicBezTo>
                  <a:lnTo>
                    <a:pt x="5393182" y="1463802"/>
                  </a:lnTo>
                  <a:lnTo>
                    <a:pt x="5386451" y="1438402"/>
                  </a:lnTo>
                  <a:lnTo>
                    <a:pt x="5386451" y="1438402"/>
                  </a:lnTo>
                  <a:cubicBezTo>
                    <a:pt x="5312410" y="1218819"/>
                    <a:pt x="4865370" y="1196594"/>
                    <a:pt x="4710176" y="1023239"/>
                  </a:cubicBezTo>
                  <a:cubicBezTo>
                    <a:pt x="4558792" y="854329"/>
                    <a:pt x="4608830" y="397002"/>
                    <a:pt x="4389628" y="286893"/>
                  </a:cubicBezTo>
                  <a:cubicBezTo>
                    <a:pt x="4360800" y="272415"/>
                    <a:pt x="4328795" y="266319"/>
                    <a:pt x="4294378" y="266319"/>
                  </a:cubicBezTo>
                  <a:cubicBezTo>
                    <a:pt x="4106038" y="266319"/>
                    <a:pt x="3847212" y="450596"/>
                    <a:pt x="3646170" y="450596"/>
                  </a:cubicBezTo>
                  <a:cubicBezTo>
                    <a:pt x="3628517" y="450596"/>
                    <a:pt x="3611372" y="449199"/>
                    <a:pt x="3594735" y="446151"/>
                  </a:cubicBezTo>
                  <a:cubicBezTo>
                    <a:pt x="3375279" y="405257"/>
                    <a:pt x="3168396" y="0"/>
                    <a:pt x="2929255" y="0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76671" y="1713567"/>
            <a:ext cx="6007056" cy="44449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93582" y="1150963"/>
            <a:ext cx="4692977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629759" y="6617256"/>
            <a:ext cx="4905375" cy="3162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3812248" y="6700580"/>
            <a:ext cx="7800975" cy="3086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90353" y="219932"/>
            <a:ext cx="11741658" cy="805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49"/>
              </a:lnSpc>
            </a:pPr>
            <a:r>
              <a:rPr lang="en-US" sz="4678">
                <a:solidFill>
                  <a:srgbClr val="B24E87"/>
                </a:solidFill>
                <a:latin typeface="Nourd Bold"/>
              </a:rPr>
              <a:t>What young people talk about..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5574" y="2768784"/>
            <a:ext cx="4110361" cy="2554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2919">
                <a:solidFill>
                  <a:srgbClr val="001489"/>
                </a:solidFill>
                <a:latin typeface="League Spartan"/>
              </a:rPr>
              <a:t>'''Sometimes I feel alone, I want to</a:t>
            </a:r>
          </a:p>
          <a:p>
            <a:pPr algn="ctr">
              <a:lnSpc>
                <a:spcPts val="4049"/>
              </a:lnSpc>
            </a:pPr>
            <a:r>
              <a:rPr lang="en-US" sz="2919">
                <a:solidFill>
                  <a:srgbClr val="001489"/>
                </a:solidFill>
                <a:latin typeface="League Spartan"/>
              </a:rPr>
              <a:t>make new friends</a:t>
            </a:r>
          </a:p>
          <a:p>
            <a:pPr algn="ctr">
              <a:lnSpc>
                <a:spcPts val="4049"/>
              </a:lnSpc>
            </a:pPr>
            <a:r>
              <a:rPr lang="en-US" sz="2919">
                <a:solidFill>
                  <a:srgbClr val="001489"/>
                </a:solidFill>
                <a:latin typeface="League Spartan"/>
              </a:rPr>
              <a:t>but I don't know how to''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82611" y="7065578"/>
            <a:ext cx="6592357" cy="2040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2919">
                <a:solidFill>
                  <a:srgbClr val="001489"/>
                </a:solidFill>
                <a:latin typeface="League Spartan"/>
              </a:rPr>
              <a:t>'''I get nasty comments online all the time about the way I look but I don't want to come off social media ''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84749" y="2587228"/>
            <a:ext cx="4117010" cy="2554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2919">
                <a:solidFill>
                  <a:srgbClr val="001489"/>
                </a:solidFill>
                <a:latin typeface="League Spartan"/>
              </a:rPr>
              <a:t>'''I feel pressured into doing things when I am out with my friends but I can't say no ''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554532" y="1434417"/>
            <a:ext cx="3850824" cy="2040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2919">
                <a:solidFill>
                  <a:srgbClr val="001489"/>
                </a:solidFill>
                <a:latin typeface="League Spartan"/>
              </a:rPr>
              <a:t>'''I feel like I can't be myself around my friends, I feel like I don't fit in ''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421477" y="6712982"/>
            <a:ext cx="4117019" cy="3068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2919">
                <a:solidFill>
                  <a:srgbClr val="001489"/>
                </a:solidFill>
                <a:latin typeface="League Spartan"/>
              </a:rPr>
              <a:t>'' I am dating someone who wants to spend lots of time with me but I want</a:t>
            </a:r>
          </a:p>
          <a:p>
            <a:pPr algn="ctr">
              <a:lnSpc>
                <a:spcPts val="4049"/>
              </a:lnSpc>
            </a:pPr>
            <a:r>
              <a:rPr lang="en-US" sz="2919">
                <a:solidFill>
                  <a:srgbClr val="001489"/>
                </a:solidFill>
                <a:latin typeface="League Spartan"/>
              </a:rPr>
              <a:t>to see my friends and family too''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62917" y="8943351"/>
            <a:ext cx="2203015" cy="15641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64773" y="91259"/>
            <a:ext cx="11558454" cy="1351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85248F"/>
                </a:solidFill>
                <a:latin typeface="Nourd Bold"/>
              </a:rPr>
              <a:t>Healthy Relationships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844425" y="2061867"/>
            <a:ext cx="3086100" cy="308610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79720" y="3847483"/>
            <a:ext cx="3086100" cy="30861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4E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124825" y="1993392"/>
            <a:ext cx="3086100" cy="308610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401425" y="1993392"/>
            <a:ext cx="3086100" cy="308610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985516" y="6172200"/>
            <a:ext cx="3086100" cy="308610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300216" y="6054207"/>
            <a:ext cx="3086100" cy="308610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844425" y="6054207"/>
            <a:ext cx="3086100" cy="308610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4844425" y="3284220"/>
            <a:ext cx="3280400" cy="58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8"/>
              </a:lnSpc>
            </a:pPr>
            <a:r>
              <a:rPr lang="en-US" sz="3399">
                <a:solidFill>
                  <a:srgbClr val="FAFDFE"/>
                </a:solidFill>
                <a:latin typeface="Nourd Bold Bold"/>
              </a:rPr>
              <a:t>Forgiveness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84208" y="5453979"/>
            <a:ext cx="2570631" cy="2371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7"/>
              </a:lnSpc>
            </a:pPr>
          </a:p>
          <a:p>
            <a:pPr algn="ctr">
              <a:lnSpc>
                <a:spcPts val="8499"/>
              </a:lnSpc>
            </a:pPr>
            <a:r>
              <a:rPr lang="en-US" sz="3399">
                <a:solidFill>
                  <a:srgbClr val="FAFDFE"/>
                </a:solidFill>
                <a:latin typeface="Nourd Bold Bold"/>
              </a:rPr>
              <a:t> </a:t>
            </a:r>
          </a:p>
          <a:p>
            <a:pPr algn="ctr">
              <a:lnSpc>
                <a:spcPts val="2777"/>
              </a:lnSpc>
            </a:pPr>
          </a:p>
          <a:p>
            <a:pPr algn="ctr">
              <a:lnSpc>
                <a:spcPts val="8499"/>
              </a:lnSpc>
            </a:pPr>
            <a:r>
              <a:rPr lang="en-US" sz="3399">
                <a:solidFill>
                  <a:srgbClr val="FAFDFE"/>
                </a:solidFill>
                <a:latin typeface="Nourd Bold Bold"/>
              </a:rPr>
              <a:t>Listening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20242" y="3212900"/>
            <a:ext cx="2295266" cy="58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8"/>
              </a:lnSpc>
            </a:pPr>
            <a:r>
              <a:rPr lang="en-US" sz="3399">
                <a:solidFill>
                  <a:srgbClr val="FAFDFE"/>
                </a:solidFill>
                <a:latin typeface="Nourd Bold Bold"/>
              </a:rPr>
              <a:t>Respect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42514" y="5027711"/>
            <a:ext cx="2160513" cy="58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8"/>
              </a:lnSpc>
            </a:pPr>
            <a:r>
              <a:rPr lang="en-US" sz="3399">
                <a:solidFill>
                  <a:srgbClr val="FAFDFE"/>
                </a:solidFill>
                <a:latin typeface="Nourd Bold Bold"/>
              </a:rPr>
              <a:t>Support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401425" y="3284220"/>
            <a:ext cx="3076680" cy="58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8"/>
              </a:lnSpc>
            </a:pPr>
            <a:r>
              <a:rPr lang="en-US" sz="3399">
                <a:solidFill>
                  <a:srgbClr val="FAFDFE"/>
                </a:solidFill>
                <a:latin typeface="Nourd Bold Bold"/>
              </a:rPr>
              <a:t>Compromise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00886" y="7279247"/>
            <a:ext cx="3086100" cy="576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4"/>
              </a:lnSpc>
              <a:spcBef>
                <a:spcPct val="0"/>
              </a:spcBef>
            </a:pPr>
            <a:r>
              <a:rPr lang="en-US" sz="3399">
                <a:solidFill>
                  <a:srgbClr val="FAFDFE"/>
                </a:solidFill>
                <a:latin typeface="Nourd Bold Bold"/>
              </a:rPr>
              <a:t>Apologising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263124" y="7288772"/>
            <a:ext cx="2552224" cy="525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8"/>
              </a:lnSpc>
              <a:spcBef>
                <a:spcPct val="0"/>
              </a:spcBef>
            </a:pPr>
            <a:r>
              <a:rPr lang="en-US" sz="3121">
                <a:solidFill>
                  <a:srgbClr val="FAFDFE"/>
                </a:solidFill>
                <a:latin typeface="Nourd Bold Bold"/>
              </a:rPr>
              <a:t>Boundaries </a:t>
            </a:r>
          </a:p>
        </p:txBody>
      </p:sp>
      <p:pic>
        <p:nvPicPr>
          <p:cNvPr name="Picture 31" id="3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2917" y="8943351"/>
            <a:ext cx="2203015" cy="1564141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 rot="0">
            <a:off x="14173200" y="3864629"/>
            <a:ext cx="3086100" cy="3086100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4E87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4731236" y="5086982"/>
            <a:ext cx="1970027" cy="58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8"/>
              </a:lnSpc>
            </a:pPr>
            <a:r>
              <a:rPr lang="en-US" sz="3399">
                <a:solidFill>
                  <a:srgbClr val="FAFDFE"/>
                </a:solidFill>
                <a:latin typeface="Nourd Bold Bold"/>
              </a:rPr>
              <a:t>Trust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73217" y="-152400"/>
            <a:ext cx="13141566" cy="1351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85248F"/>
                </a:solidFill>
                <a:latin typeface="Nourd Bold"/>
              </a:rPr>
              <a:t>Unhealthy relationships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16806" y="1746918"/>
            <a:ext cx="3086100" cy="308610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073331" y="3748920"/>
            <a:ext cx="3086100" cy="30861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4E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159431" y="1678443"/>
            <a:ext cx="3086100" cy="308610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791227" y="3748920"/>
            <a:ext cx="3086100" cy="308610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4E8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804013" y="1678443"/>
            <a:ext cx="3086100" cy="308610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020122" y="5857251"/>
            <a:ext cx="3086100" cy="308610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877327" y="5857251"/>
            <a:ext cx="3086100" cy="308610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62917" y="5857251"/>
            <a:ext cx="3086100" cy="3086100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459597" y="6798616"/>
            <a:ext cx="2492740" cy="1146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Arguing frequently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55458" y="2757773"/>
            <a:ext cx="2493559" cy="1146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Not feeling supported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619114" y="4711032"/>
            <a:ext cx="1994535" cy="1146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Can't be</a:t>
            </a:r>
          </a:p>
          <a:p>
            <a:pPr algn="l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 yourself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558165" y="6798616"/>
            <a:ext cx="2010013" cy="1146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Peer pressure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668304" y="2900796"/>
            <a:ext cx="2068354" cy="57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8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Rumours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245531" y="4713718"/>
            <a:ext cx="2087790" cy="114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Feeling</a:t>
            </a:r>
          </a:p>
          <a:p>
            <a:pPr algn="ctr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 left out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478978" y="2900796"/>
            <a:ext cx="1882797" cy="57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8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Jealousy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96402" y="6617552"/>
            <a:ext cx="2458860" cy="1146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 </a:t>
            </a:r>
          </a:p>
          <a:p>
            <a:pPr algn="ctr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Controlling</a:t>
            </a:r>
          </a:p>
        </p:txBody>
      </p:sp>
      <p:pic>
        <p:nvPicPr>
          <p:cNvPr name="Picture 35" id="3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2917" y="8943351"/>
            <a:ext cx="2203015" cy="1564141"/>
          </a:xfrm>
          <a:prstGeom prst="rect">
            <a:avLst/>
          </a:prstGeom>
        </p:spPr>
      </p:pic>
      <p:grpSp>
        <p:nvGrpSpPr>
          <p:cNvPr name="Group 36" id="36"/>
          <p:cNvGrpSpPr/>
          <p:nvPr/>
        </p:nvGrpSpPr>
        <p:grpSpPr>
          <a:xfrm rot="0">
            <a:off x="14963427" y="3748920"/>
            <a:ext cx="3086100" cy="3086100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4E87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5506352" y="4132693"/>
            <a:ext cx="2087790" cy="2302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299">
                <a:solidFill>
                  <a:srgbClr val="FAFDFE"/>
                </a:solidFill>
                <a:latin typeface="League Spartan"/>
              </a:rPr>
              <a:t>Feeling bad about yourself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47488" y="173241"/>
            <a:ext cx="2466975" cy="239077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583025" y="204788"/>
            <a:ext cx="1352550" cy="164782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719643" y="1980790"/>
            <a:ext cx="14544799" cy="545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501">
                <a:solidFill>
                  <a:srgbClr val="800080"/>
                </a:solidFill>
                <a:latin typeface="Nourd Bold"/>
              </a:rPr>
              <a:t> Imagine you are holding a glass of water. </a:t>
            </a:r>
          </a:p>
          <a:p>
            <a:pPr algn="ctr">
              <a:lnSpc>
                <a:spcPts val="4874"/>
              </a:lnSpc>
            </a:pPr>
            <a:r>
              <a:rPr lang="en-US" sz="3501">
                <a:solidFill>
                  <a:srgbClr val="800080"/>
                </a:solidFill>
                <a:latin typeface="Nourd Bold"/>
              </a:rPr>
              <a:t>If you hold the water out in front of you for 1 minute, it is not a problem. </a:t>
            </a:r>
          </a:p>
          <a:p>
            <a:pPr algn="ctr">
              <a:lnSpc>
                <a:spcPts val="4874"/>
              </a:lnSpc>
            </a:pPr>
          </a:p>
          <a:p>
            <a:pPr algn="ctr">
              <a:lnSpc>
                <a:spcPts val="4874"/>
              </a:lnSpc>
            </a:pPr>
            <a:r>
              <a:rPr lang="en-US" sz="3501">
                <a:solidFill>
                  <a:srgbClr val="800080"/>
                </a:solidFill>
                <a:latin typeface="Nourd Bold"/>
              </a:rPr>
              <a:t>If you hold it out in front of you for 1 hour, you will have an ache in your arm.</a:t>
            </a:r>
          </a:p>
          <a:p>
            <a:pPr algn="ctr">
              <a:lnSpc>
                <a:spcPts val="4874"/>
              </a:lnSpc>
            </a:pPr>
            <a:r>
              <a:rPr lang="en-US" sz="3501">
                <a:solidFill>
                  <a:srgbClr val="800080"/>
                </a:solidFill>
                <a:latin typeface="Nourd Bold"/>
              </a:rPr>
              <a:t> </a:t>
            </a:r>
          </a:p>
          <a:p>
            <a:pPr algn="ctr">
              <a:lnSpc>
                <a:spcPts val="4874"/>
              </a:lnSpc>
            </a:pPr>
            <a:r>
              <a:rPr lang="en-US" sz="3501">
                <a:solidFill>
                  <a:srgbClr val="800080"/>
                </a:solidFill>
                <a:latin typeface="Nourd Bold"/>
              </a:rPr>
              <a:t>If you hold it for 1 whole day, your arm will feel very numb and sore.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76090" y="7924324"/>
            <a:ext cx="12735792" cy="131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49">
                <a:solidFill>
                  <a:srgbClr val="003087"/>
                </a:solidFill>
                <a:latin typeface="Nourd Bold"/>
              </a:rPr>
              <a:t>The weight of the glass of water does not change, but the longer you hold it the heavier it becomes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2917" y="8943351"/>
            <a:ext cx="2203015" cy="15641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708416" y="5143500"/>
            <a:ext cx="3762375" cy="314325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76976" y="932174"/>
            <a:ext cx="15782058" cy="317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4"/>
              </a:lnSpc>
            </a:pPr>
            <a:r>
              <a:rPr lang="en-US" sz="4589">
                <a:solidFill>
                  <a:srgbClr val="003087"/>
                </a:solidFill>
                <a:latin typeface="Nourd Bold"/>
              </a:rPr>
              <a:t> </a:t>
            </a:r>
          </a:p>
          <a:p>
            <a:pPr algn="ctr">
              <a:lnSpc>
                <a:spcPts val="6364"/>
              </a:lnSpc>
            </a:pPr>
            <a:r>
              <a:rPr lang="en-US" sz="4589">
                <a:solidFill>
                  <a:srgbClr val="003087"/>
                </a:solidFill>
                <a:latin typeface="Nourd Bold"/>
              </a:rPr>
              <a:t>The stresses and worries related to peer groups and friendships are like that glass of water, the longer you hold your worries in the more it will affect your body.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14658" y="5979931"/>
            <a:ext cx="7906693" cy="1734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5"/>
              </a:lnSpc>
            </a:pPr>
            <a:r>
              <a:rPr lang="en-US" sz="5007">
                <a:solidFill>
                  <a:srgbClr val="575756"/>
                </a:solidFill>
                <a:latin typeface="Nourd Bold"/>
              </a:rPr>
              <a:t>We are here to help you blow away the storms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2917" y="8943351"/>
            <a:ext cx="2203015" cy="15641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9793" r="0" b="23661"/>
          <a:stretch>
            <a:fillRect/>
          </a:stretch>
        </p:blipFill>
        <p:spPr>
          <a:xfrm flipH="false" flipV="false" rot="0">
            <a:off x="725291" y="1962617"/>
            <a:ext cx="10477500" cy="59245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2917" y="8943351"/>
            <a:ext cx="2203015" cy="156414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3135227" y="2239937"/>
            <a:ext cx="4288489" cy="428848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9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92288" y="8201606"/>
            <a:ext cx="1803921" cy="557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1A529E"/>
                </a:solidFill>
                <a:latin typeface="League Spartan"/>
              </a:rPr>
              <a:t>Friend 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87817" y="8201606"/>
            <a:ext cx="1755229" cy="557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1A529E"/>
                </a:solidFill>
                <a:latin typeface="League Spartan"/>
              </a:rPr>
              <a:t>Friend B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59914" y="8201606"/>
            <a:ext cx="1791129" cy="557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1A529E"/>
                </a:solidFill>
                <a:latin typeface="League Spartan"/>
              </a:rPr>
              <a:t>Friend C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857141" y="3003328"/>
            <a:ext cx="2844660" cy="2704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5"/>
              </a:lnSpc>
            </a:pPr>
            <a:r>
              <a:rPr lang="en-US" sz="3089">
                <a:solidFill>
                  <a:srgbClr val="FFFFFF"/>
                </a:solidFill>
                <a:latin typeface="League Spartan"/>
              </a:rPr>
              <a:t>Some people are fighting battles you know nothing about.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375467" y="2270984"/>
            <a:ext cx="13537067" cy="5745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DAFh2yZ4oGI</dc:identifier>
  <dcterms:modified xsi:type="dcterms:W3CDTF">2011-08-01T06:04:30Z</dcterms:modified>
  <cp:revision>1</cp:revision>
  <dc:title>Compass Secondary Assembly Key stage 3- Healthy relationships.pdf</dc:title>
</cp:coreProperties>
</file>