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League Spartan" panose="020B0604020202020204" charset="0"/>
      <p:regular r:id="rId24"/>
    </p:embeddedFont>
    <p:embeddedFont>
      <p:font typeface="Nourd Bold" panose="020B0604020202020204" charset="0"/>
      <p:regular r:id="rId25"/>
    </p:embeddedFont>
    <p:embeddedFont>
      <p:font typeface="Nourd Bold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375467" y="2270984"/>
            <a:ext cx="13537067" cy="57450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9713" t="9714"/>
          <a:stretch>
            <a:fillRect/>
          </a:stretch>
        </p:blipFill>
        <p:spPr>
          <a:xfrm>
            <a:off x="0" y="0"/>
            <a:ext cx="5736069" cy="3964448"/>
          </a:xfrm>
          <a:prstGeom prst="rect">
            <a:avLst/>
          </a:prstGeom>
        </p:spPr>
      </p:pic>
      <p:pic>
        <p:nvPicPr>
          <p:cNvPr id="3" name="Picture 3"/>
          <p:cNvPicPr>
            <a:picLocks noChangeAspect="1"/>
          </p:cNvPicPr>
          <p:nvPr/>
        </p:nvPicPr>
        <p:blipFill>
          <a:blip r:embed="rId2"/>
          <a:srcRect/>
          <a:stretch>
            <a:fillRect/>
          </a:stretch>
        </p:blipFill>
        <p:spPr>
          <a:xfrm>
            <a:off x="851602" y="4208831"/>
            <a:ext cx="1362075" cy="942975"/>
          </a:xfrm>
          <a:prstGeom prst="rect">
            <a:avLst/>
          </a:prstGeom>
        </p:spPr>
      </p:pic>
      <p:pic>
        <p:nvPicPr>
          <p:cNvPr id="4" name="Picture 4"/>
          <p:cNvPicPr>
            <a:picLocks noChangeAspect="1"/>
          </p:cNvPicPr>
          <p:nvPr/>
        </p:nvPicPr>
        <p:blipFill>
          <a:blip r:embed="rId2"/>
          <a:srcRect/>
          <a:stretch>
            <a:fillRect/>
          </a:stretch>
        </p:blipFill>
        <p:spPr>
          <a:xfrm>
            <a:off x="1610201" y="5386835"/>
            <a:ext cx="1200150" cy="828675"/>
          </a:xfrm>
          <a:prstGeom prst="rect">
            <a:avLst/>
          </a:prstGeom>
        </p:spPr>
      </p:pic>
      <p:sp>
        <p:nvSpPr>
          <p:cNvPr id="5" name="TextBox 5"/>
          <p:cNvSpPr txBox="1"/>
          <p:nvPr/>
        </p:nvSpPr>
        <p:spPr>
          <a:xfrm>
            <a:off x="422872" y="1132799"/>
            <a:ext cx="4442984" cy="962673"/>
          </a:xfrm>
          <a:prstGeom prst="rect">
            <a:avLst/>
          </a:prstGeom>
        </p:spPr>
        <p:txBody>
          <a:bodyPr lIns="0" tIns="0" rIns="0" bIns="0" rtlCol="0" anchor="t">
            <a:spAutoFit/>
          </a:bodyPr>
          <a:lstStyle/>
          <a:p>
            <a:pPr algn="l">
              <a:lnSpc>
                <a:spcPts val="7839"/>
              </a:lnSpc>
            </a:pPr>
            <a:r>
              <a:rPr lang="en-US" sz="5599">
                <a:solidFill>
                  <a:srgbClr val="001489"/>
                </a:solidFill>
                <a:latin typeface="Nourd Bold"/>
              </a:rPr>
              <a:t>Am I part of</a:t>
            </a:r>
          </a:p>
        </p:txBody>
      </p:sp>
      <p:sp>
        <p:nvSpPr>
          <p:cNvPr id="6" name="TextBox 6"/>
          <p:cNvSpPr txBox="1"/>
          <p:nvPr/>
        </p:nvSpPr>
        <p:spPr>
          <a:xfrm>
            <a:off x="15383" y="2096614"/>
            <a:ext cx="5257838" cy="1760353"/>
          </a:xfrm>
          <a:prstGeom prst="rect">
            <a:avLst/>
          </a:prstGeom>
        </p:spPr>
        <p:txBody>
          <a:bodyPr lIns="0" tIns="0" rIns="0" bIns="0" rtlCol="0" anchor="t">
            <a:spAutoFit/>
          </a:bodyPr>
          <a:lstStyle/>
          <a:p>
            <a:pPr algn="l">
              <a:lnSpc>
                <a:spcPts val="5780"/>
              </a:lnSpc>
            </a:pPr>
            <a:r>
              <a:rPr lang="en-US" sz="5499">
                <a:solidFill>
                  <a:srgbClr val="001489"/>
                </a:solidFill>
                <a:latin typeface="Nourd Bold"/>
              </a:rPr>
              <a:t> the bullying?</a:t>
            </a:r>
          </a:p>
          <a:p>
            <a:pPr algn="l">
              <a:lnSpc>
                <a:spcPts val="7777"/>
              </a:lnSpc>
            </a:pPr>
            <a:r>
              <a:rPr lang="en-US" sz="7400">
                <a:solidFill>
                  <a:srgbClr val="001489"/>
                </a:solidFill>
                <a:latin typeface="Nourd Bold"/>
              </a:rPr>
              <a:t> </a:t>
            </a:r>
          </a:p>
        </p:txBody>
      </p:sp>
      <p:sp>
        <p:nvSpPr>
          <p:cNvPr id="7" name="TextBox 7"/>
          <p:cNvSpPr txBox="1"/>
          <p:nvPr/>
        </p:nvSpPr>
        <p:spPr>
          <a:xfrm>
            <a:off x="2644302" y="3897773"/>
            <a:ext cx="14543103" cy="5312853"/>
          </a:xfrm>
          <a:prstGeom prst="rect">
            <a:avLst/>
          </a:prstGeom>
        </p:spPr>
        <p:txBody>
          <a:bodyPr lIns="0" tIns="0" rIns="0" bIns="0" rtlCol="0" anchor="t">
            <a:spAutoFit/>
          </a:bodyPr>
          <a:lstStyle/>
          <a:p>
            <a:pPr algn="ctr">
              <a:lnSpc>
                <a:spcPts val="5250"/>
              </a:lnSpc>
            </a:pPr>
            <a:r>
              <a:rPr lang="en-US" sz="3799">
                <a:solidFill>
                  <a:srgbClr val="001489"/>
                </a:solidFill>
                <a:latin typeface="Nourd Bold"/>
              </a:rPr>
              <a:t>If you use digital technology to upset, anger or embarrass someone on purpose, this means you’re involved in online bullying. It might be as simple as ‘liking’ a mean post on Facebook or spreading a rumour on snapchat. The person being bullied could feel like you’re part of the bullying. It’s important to think about how we might feel if someone said the same thing about us.</a:t>
            </a:r>
          </a:p>
          <a:p>
            <a:pPr algn="ctr">
              <a:lnSpc>
                <a:spcPts val="5250"/>
              </a:lnSpc>
            </a:pPr>
            <a:r>
              <a:rPr lang="en-US" sz="3799">
                <a:solidFill>
                  <a:srgbClr val="001489"/>
                </a:solidFill>
                <a:latin typeface="Nourd Bold"/>
              </a:rPr>
              <a:t> </a:t>
            </a:r>
          </a:p>
        </p:txBody>
      </p:sp>
      <p:pic>
        <p:nvPicPr>
          <p:cNvPr id="8" name="Picture 8"/>
          <p:cNvPicPr>
            <a:picLocks noChangeAspect="1"/>
          </p:cNvPicPr>
          <p:nvPr/>
        </p:nvPicPr>
        <p:blipFill>
          <a:blip r:embed="rId3"/>
          <a:srcRect/>
          <a:stretch>
            <a:fillRect/>
          </a:stretch>
        </p:blipFill>
        <p:spPr>
          <a:xfrm>
            <a:off x="162917" y="8943351"/>
            <a:ext cx="2203015" cy="15641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35400" y="8589650"/>
            <a:ext cx="1752600" cy="1697349"/>
          </a:xfrm>
          <a:prstGeom prst="rect">
            <a:avLst/>
          </a:prstGeom>
        </p:spPr>
      </p:pic>
      <p:sp>
        <p:nvSpPr>
          <p:cNvPr id="3" name="TextBox 3"/>
          <p:cNvSpPr txBox="1"/>
          <p:nvPr/>
        </p:nvSpPr>
        <p:spPr>
          <a:xfrm>
            <a:off x="1028700" y="449440"/>
            <a:ext cx="16515151" cy="970178"/>
          </a:xfrm>
          <a:prstGeom prst="rect">
            <a:avLst/>
          </a:prstGeom>
        </p:spPr>
        <p:txBody>
          <a:bodyPr lIns="0" tIns="0" rIns="0" bIns="0" rtlCol="0" anchor="t">
            <a:spAutoFit/>
          </a:bodyPr>
          <a:lstStyle/>
          <a:p>
            <a:pPr algn="ctr">
              <a:lnSpc>
                <a:spcPts val="3880"/>
              </a:lnSpc>
            </a:pPr>
            <a:r>
              <a:rPr lang="en-US" sz="3600">
                <a:solidFill>
                  <a:srgbClr val="001489"/>
                </a:solidFill>
                <a:latin typeface="Nourd Bold Bold"/>
              </a:rPr>
              <a:t>Helping a friend that is experiencing bullying/cyber bullying..</a:t>
            </a:r>
          </a:p>
          <a:p>
            <a:pPr algn="ctr">
              <a:lnSpc>
                <a:spcPts val="3880"/>
              </a:lnSpc>
            </a:pPr>
            <a:r>
              <a:rPr lang="en-US" sz="3600">
                <a:solidFill>
                  <a:srgbClr val="001489"/>
                </a:solidFill>
                <a:latin typeface="Nourd Bold Bold"/>
              </a:rPr>
              <a:t> </a:t>
            </a:r>
          </a:p>
        </p:txBody>
      </p:sp>
      <p:sp>
        <p:nvSpPr>
          <p:cNvPr id="4" name="TextBox 4"/>
          <p:cNvSpPr txBox="1"/>
          <p:nvPr/>
        </p:nvSpPr>
        <p:spPr>
          <a:xfrm>
            <a:off x="908590" y="1166179"/>
            <a:ext cx="17150810" cy="8747908"/>
          </a:xfrm>
          <a:prstGeom prst="rect">
            <a:avLst/>
          </a:prstGeom>
        </p:spPr>
        <p:txBody>
          <a:bodyPr wrap="square" lIns="0" tIns="0" rIns="0" bIns="0" rtlCol="0" anchor="t">
            <a:spAutoFit/>
          </a:bodyPr>
          <a:lstStyle/>
          <a:p>
            <a:pPr>
              <a:lnSpc>
                <a:spcPts val="4865"/>
              </a:lnSpc>
            </a:pPr>
            <a:r>
              <a:rPr lang="en-US" sz="3500" dirty="0">
                <a:solidFill>
                  <a:srgbClr val="001489"/>
                </a:solidFill>
                <a:latin typeface="Nourd Bold"/>
              </a:rPr>
              <a:t>Things you can try to help a friend who is being bullied: </a:t>
            </a:r>
          </a:p>
          <a:p>
            <a:pPr>
              <a:lnSpc>
                <a:spcPts val="4865"/>
              </a:lnSpc>
            </a:pPr>
            <a:endParaRPr lang="en-US" sz="3500" dirty="0">
              <a:solidFill>
                <a:srgbClr val="001489"/>
              </a:solidFill>
              <a:latin typeface="Nourd Bold"/>
            </a:endParaRPr>
          </a:p>
          <a:p>
            <a:pPr marL="755651" lvl="1" indent="-377825">
              <a:lnSpc>
                <a:spcPts val="4865"/>
              </a:lnSpc>
              <a:buFont typeface="Arial"/>
              <a:buChar char="•"/>
            </a:pPr>
            <a:r>
              <a:rPr lang="en-US" sz="3500" dirty="0">
                <a:solidFill>
                  <a:srgbClr val="001489"/>
                </a:solidFill>
                <a:latin typeface="Nourd Bold"/>
              </a:rPr>
              <a:t>Listen to them - it can be really helpful for them to have someone to talk things through with.</a:t>
            </a:r>
          </a:p>
          <a:p>
            <a:pPr>
              <a:lnSpc>
                <a:spcPts val="4865"/>
              </a:lnSpc>
            </a:pPr>
            <a:r>
              <a:rPr lang="en-US" sz="3500" dirty="0">
                <a:solidFill>
                  <a:srgbClr val="001489"/>
                </a:solidFill>
                <a:latin typeface="Nourd Bold"/>
              </a:rPr>
              <a:t> </a:t>
            </a:r>
          </a:p>
          <a:p>
            <a:pPr marL="755651" lvl="1" indent="-377825">
              <a:lnSpc>
                <a:spcPts val="4865"/>
              </a:lnSpc>
              <a:buFont typeface="Arial"/>
              <a:buChar char="•"/>
            </a:pPr>
            <a:r>
              <a:rPr lang="en-US" sz="3500" dirty="0">
                <a:solidFill>
                  <a:srgbClr val="001489"/>
                </a:solidFill>
                <a:latin typeface="Nourd Bold"/>
              </a:rPr>
              <a:t>Support your friend - offering to go with them </a:t>
            </a:r>
            <a:r>
              <a:rPr lang="en-US" sz="3500" dirty="0" err="1">
                <a:solidFill>
                  <a:srgbClr val="001489"/>
                </a:solidFill>
                <a:latin typeface="Nourd Bold"/>
              </a:rPr>
              <a:t>toreport</a:t>
            </a:r>
            <a:r>
              <a:rPr lang="en-US" sz="3500" dirty="0">
                <a:solidFill>
                  <a:srgbClr val="001489"/>
                </a:solidFill>
                <a:latin typeface="Nourd Bold"/>
              </a:rPr>
              <a:t> the bullying and help them think about what they want to say.</a:t>
            </a:r>
          </a:p>
          <a:p>
            <a:pPr>
              <a:lnSpc>
                <a:spcPts val="4865"/>
              </a:lnSpc>
            </a:pPr>
            <a:endParaRPr lang="en-US" sz="3500" dirty="0">
              <a:solidFill>
                <a:srgbClr val="001489"/>
              </a:solidFill>
              <a:latin typeface="Nourd Bold"/>
            </a:endParaRPr>
          </a:p>
          <a:p>
            <a:pPr marL="755651" lvl="1" indent="-377825">
              <a:lnSpc>
                <a:spcPts val="4865"/>
              </a:lnSpc>
              <a:buFont typeface="Arial"/>
              <a:buChar char="•"/>
            </a:pPr>
            <a:r>
              <a:rPr lang="en-US" sz="3500" dirty="0">
                <a:solidFill>
                  <a:srgbClr val="001489"/>
                </a:solidFill>
                <a:latin typeface="Nourd Bold"/>
              </a:rPr>
              <a:t>Give them a compliment - this may help them feel </a:t>
            </a:r>
            <a:r>
              <a:rPr lang="en-US" sz="3500" dirty="0" err="1">
                <a:solidFill>
                  <a:srgbClr val="001489"/>
                </a:solidFill>
                <a:latin typeface="Nourd Bold"/>
              </a:rPr>
              <a:t>likethey</a:t>
            </a:r>
            <a:r>
              <a:rPr lang="en-US" sz="3500" dirty="0">
                <a:solidFill>
                  <a:srgbClr val="001489"/>
                </a:solidFill>
                <a:latin typeface="Nourd Bold"/>
              </a:rPr>
              <a:t> aren’t so alone when other people are posting negative messages. </a:t>
            </a:r>
          </a:p>
          <a:p>
            <a:pPr>
              <a:lnSpc>
                <a:spcPts val="4865"/>
              </a:lnSpc>
            </a:pPr>
            <a:endParaRPr lang="en-US" sz="3500" dirty="0">
              <a:solidFill>
                <a:srgbClr val="001489"/>
              </a:solidFill>
              <a:latin typeface="Nourd Bold"/>
            </a:endParaRPr>
          </a:p>
          <a:p>
            <a:pPr marL="755651" lvl="1" indent="-377825">
              <a:lnSpc>
                <a:spcPts val="4865"/>
              </a:lnSpc>
              <a:buFont typeface="Arial"/>
              <a:buChar char="•"/>
            </a:pPr>
            <a:r>
              <a:rPr lang="en-US" sz="3500" dirty="0">
                <a:solidFill>
                  <a:srgbClr val="001489"/>
                </a:solidFill>
                <a:latin typeface="Nourd Bold"/>
              </a:rPr>
              <a:t>Do things together - this may help to take their mind off things for a short while. You could watch a DVD, play sports or go to the cinema.</a:t>
            </a:r>
          </a:p>
          <a:p>
            <a:pPr>
              <a:lnSpc>
                <a:spcPts val="4865"/>
              </a:lnSpc>
            </a:pPr>
            <a:endParaRPr lang="en-US" sz="3500" dirty="0">
              <a:solidFill>
                <a:srgbClr val="001489"/>
              </a:solidFill>
              <a:latin typeface="Nourd Bold"/>
            </a:endParaRPr>
          </a:p>
        </p:txBody>
      </p:sp>
      <p:pic>
        <p:nvPicPr>
          <p:cNvPr id="5" name="Picture 5"/>
          <p:cNvPicPr>
            <a:picLocks noChangeAspect="1"/>
          </p:cNvPicPr>
          <p:nvPr/>
        </p:nvPicPr>
        <p:blipFill>
          <a:blip r:embed="rId4"/>
          <a:srcRect/>
          <a:stretch>
            <a:fillRect/>
          </a:stretch>
        </p:blipFill>
        <p:spPr>
          <a:xfrm>
            <a:off x="0" y="9013173"/>
            <a:ext cx="2203015" cy="15641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43860" y="399140"/>
            <a:ext cx="8200279" cy="3876496"/>
          </a:xfrm>
          <a:prstGeom prst="rect">
            <a:avLst/>
          </a:prstGeom>
        </p:spPr>
      </p:pic>
      <p:sp>
        <p:nvSpPr>
          <p:cNvPr id="3" name="TextBox 3"/>
          <p:cNvSpPr txBox="1"/>
          <p:nvPr/>
        </p:nvSpPr>
        <p:spPr>
          <a:xfrm>
            <a:off x="5043860" y="778913"/>
            <a:ext cx="7993525" cy="2372917"/>
          </a:xfrm>
          <a:prstGeom prst="rect">
            <a:avLst/>
          </a:prstGeom>
        </p:spPr>
        <p:txBody>
          <a:bodyPr lIns="0" tIns="0" rIns="0" bIns="0" rtlCol="0" anchor="t">
            <a:spAutoFit/>
          </a:bodyPr>
          <a:lstStyle/>
          <a:p>
            <a:pPr algn="ctr">
              <a:lnSpc>
                <a:spcPts val="4388"/>
              </a:lnSpc>
            </a:pPr>
            <a:r>
              <a:rPr lang="en-US" sz="4051">
                <a:solidFill>
                  <a:srgbClr val="FAFDFE"/>
                </a:solidFill>
                <a:latin typeface="Nourd Bold"/>
              </a:rPr>
              <a:t>How does your school currently support bullying/cyber bullying..</a:t>
            </a:r>
          </a:p>
          <a:p>
            <a:pPr algn="ctr">
              <a:lnSpc>
                <a:spcPts val="5504"/>
              </a:lnSpc>
            </a:pPr>
            <a:r>
              <a:rPr lang="en-US" sz="5082">
                <a:solidFill>
                  <a:srgbClr val="FAFDFE"/>
                </a:solidFill>
                <a:latin typeface="Nourd Bold"/>
              </a:rPr>
              <a:t> </a:t>
            </a:r>
          </a:p>
        </p:txBody>
      </p:sp>
      <p:pic>
        <p:nvPicPr>
          <p:cNvPr id="4" name="Picture 4"/>
          <p:cNvPicPr>
            <a:picLocks noChangeAspect="1"/>
          </p:cNvPicPr>
          <p:nvPr/>
        </p:nvPicPr>
        <p:blipFill>
          <a:blip r:embed="rId4"/>
          <a:srcRect/>
          <a:stretch>
            <a:fillRect/>
          </a:stretch>
        </p:blipFill>
        <p:spPr>
          <a:xfrm>
            <a:off x="162917" y="8943351"/>
            <a:ext cx="2203015" cy="1564141"/>
          </a:xfrm>
          <a:prstGeom prst="rect">
            <a:avLst/>
          </a:prstGeom>
        </p:spPr>
      </p:pic>
      <p:pic>
        <p:nvPicPr>
          <p:cNvPr id="5" name="Picture 5"/>
          <p:cNvPicPr>
            <a:picLocks noChangeAspect="1"/>
          </p:cNvPicPr>
          <p:nvPr/>
        </p:nvPicPr>
        <p:blipFill>
          <a:blip r:embed="rId5"/>
          <a:srcRect l="29205" r="30215"/>
          <a:stretch>
            <a:fillRect/>
          </a:stretch>
        </p:blipFill>
        <p:spPr>
          <a:xfrm>
            <a:off x="7751844" y="2960022"/>
            <a:ext cx="4596906" cy="75474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096941" y="9258300"/>
            <a:ext cx="3933825" cy="666750"/>
          </a:xfrm>
          <a:prstGeom prst="rect">
            <a:avLst/>
          </a:prstGeom>
        </p:spPr>
      </p:pic>
      <p:sp>
        <p:nvSpPr>
          <p:cNvPr id="3" name="TextBox 3"/>
          <p:cNvSpPr txBox="1"/>
          <p:nvPr/>
        </p:nvSpPr>
        <p:spPr>
          <a:xfrm>
            <a:off x="2609836" y="149647"/>
            <a:ext cx="13068329" cy="706041"/>
          </a:xfrm>
          <a:prstGeom prst="rect">
            <a:avLst/>
          </a:prstGeom>
        </p:spPr>
        <p:txBody>
          <a:bodyPr lIns="0" tIns="0" rIns="0" bIns="0" rtlCol="0" anchor="t">
            <a:spAutoFit/>
          </a:bodyPr>
          <a:lstStyle/>
          <a:p>
            <a:pPr algn="l">
              <a:lnSpc>
                <a:spcPts val="5709"/>
              </a:lnSpc>
            </a:pPr>
            <a:r>
              <a:rPr lang="en-US" sz="4078">
                <a:solidFill>
                  <a:srgbClr val="003087"/>
                </a:solidFill>
                <a:latin typeface="Nourd Bold"/>
              </a:rPr>
              <a:t>Top tips to tackle bullying and cyber bullying..</a:t>
            </a:r>
          </a:p>
        </p:txBody>
      </p:sp>
      <p:grpSp>
        <p:nvGrpSpPr>
          <p:cNvPr id="4" name="Group 4"/>
          <p:cNvGrpSpPr/>
          <p:nvPr/>
        </p:nvGrpSpPr>
        <p:grpSpPr>
          <a:xfrm>
            <a:off x="1028700" y="2244368"/>
            <a:ext cx="5310304" cy="5310304"/>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53D86"/>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382680" y="3570198"/>
            <a:ext cx="4602344" cy="2843993"/>
          </a:xfrm>
          <a:prstGeom prst="rect">
            <a:avLst/>
          </a:prstGeom>
        </p:spPr>
        <p:txBody>
          <a:bodyPr lIns="0" tIns="0" rIns="0" bIns="0" rtlCol="0" anchor="t">
            <a:spAutoFit/>
          </a:bodyPr>
          <a:lstStyle/>
          <a:p>
            <a:pPr algn="ctr">
              <a:lnSpc>
                <a:spcPts val="3763"/>
              </a:lnSpc>
            </a:pPr>
            <a:r>
              <a:rPr lang="en-US" sz="2734">
                <a:solidFill>
                  <a:srgbClr val="FAFDFE"/>
                </a:solidFill>
                <a:latin typeface="League Spartan"/>
              </a:rPr>
              <a:t>Remind the victim that it is not their fault</a:t>
            </a:r>
          </a:p>
          <a:p>
            <a:pPr algn="ctr">
              <a:lnSpc>
                <a:spcPts val="3763"/>
              </a:lnSpc>
            </a:pPr>
            <a:r>
              <a:rPr lang="en-US" sz="2734">
                <a:solidFill>
                  <a:srgbClr val="FAFDFE"/>
                </a:solidFill>
                <a:latin typeface="League Spartan"/>
              </a:rPr>
              <a:t>they are being bullied. They should never change who they are or be asked to ignore it. </a:t>
            </a:r>
          </a:p>
        </p:txBody>
      </p:sp>
      <p:grpSp>
        <p:nvGrpSpPr>
          <p:cNvPr id="8" name="Group 8"/>
          <p:cNvGrpSpPr/>
          <p:nvPr/>
        </p:nvGrpSpPr>
        <p:grpSpPr>
          <a:xfrm>
            <a:off x="12323314" y="2327806"/>
            <a:ext cx="5087438" cy="5087438"/>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24E87"/>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2668223" y="3566363"/>
            <a:ext cx="4498026" cy="2924802"/>
          </a:xfrm>
          <a:prstGeom prst="rect">
            <a:avLst/>
          </a:prstGeom>
        </p:spPr>
        <p:txBody>
          <a:bodyPr lIns="0" tIns="0" rIns="0" bIns="0" rtlCol="0" anchor="t">
            <a:spAutoFit/>
          </a:bodyPr>
          <a:lstStyle/>
          <a:p>
            <a:pPr algn="ctr">
              <a:lnSpc>
                <a:spcPts val="3301"/>
              </a:lnSpc>
            </a:pPr>
            <a:r>
              <a:rPr lang="en-US" sz="2379">
                <a:solidFill>
                  <a:srgbClr val="FAFDFE"/>
                </a:solidFill>
                <a:latin typeface="League Spartan"/>
              </a:rPr>
              <a:t>Ask young people about</a:t>
            </a:r>
          </a:p>
          <a:p>
            <a:pPr algn="ctr">
              <a:lnSpc>
                <a:spcPts val="3301"/>
              </a:lnSpc>
            </a:pPr>
            <a:r>
              <a:rPr lang="en-US" sz="2379">
                <a:solidFill>
                  <a:srgbClr val="FAFDFE"/>
                </a:solidFill>
                <a:latin typeface="League Spartan"/>
              </a:rPr>
              <a:t>what it feels like to be in your school, whether there are any bullying hot spots – and if there is anything you could do differently to stop</a:t>
            </a:r>
          </a:p>
          <a:p>
            <a:pPr algn="ctr">
              <a:lnSpc>
                <a:spcPts val="3301"/>
              </a:lnSpc>
            </a:pPr>
            <a:r>
              <a:rPr lang="en-US" sz="2379">
                <a:solidFill>
                  <a:srgbClr val="FAFDFE"/>
                </a:solidFill>
                <a:latin typeface="League Spartan"/>
              </a:rPr>
              <a:t>bullying</a:t>
            </a:r>
          </a:p>
        </p:txBody>
      </p:sp>
      <p:grpSp>
        <p:nvGrpSpPr>
          <p:cNvPr id="12" name="Group 12"/>
          <p:cNvGrpSpPr/>
          <p:nvPr/>
        </p:nvGrpSpPr>
        <p:grpSpPr>
          <a:xfrm>
            <a:off x="6843804" y="2265258"/>
            <a:ext cx="5149986" cy="5149986"/>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7305372" y="3337225"/>
            <a:ext cx="4396101" cy="3343796"/>
          </a:xfrm>
          <a:prstGeom prst="rect">
            <a:avLst/>
          </a:prstGeom>
        </p:spPr>
        <p:txBody>
          <a:bodyPr lIns="0" tIns="0" rIns="0" bIns="0" rtlCol="0" anchor="t">
            <a:spAutoFit/>
          </a:bodyPr>
          <a:lstStyle/>
          <a:p>
            <a:pPr algn="ctr">
              <a:lnSpc>
                <a:spcPts val="3307"/>
              </a:lnSpc>
            </a:pPr>
            <a:r>
              <a:rPr lang="en-US" sz="2384">
                <a:solidFill>
                  <a:srgbClr val="FAFDFE"/>
                </a:solidFill>
                <a:latin typeface="League Spartan"/>
              </a:rPr>
              <a:t>All forms of offensive or discriminatory language should be challenged (eg homophobic and transphobic comments, sexist and sexual language, racist and faith targeted comments.</a:t>
            </a:r>
          </a:p>
        </p:txBody>
      </p:sp>
      <p:pic>
        <p:nvPicPr>
          <p:cNvPr id="16" name="Picture 16"/>
          <p:cNvPicPr>
            <a:picLocks noChangeAspect="1"/>
          </p:cNvPicPr>
          <p:nvPr/>
        </p:nvPicPr>
        <p:blipFill>
          <a:blip r:embed="rId3"/>
          <a:srcRect/>
          <a:stretch>
            <a:fillRect/>
          </a:stretch>
        </p:blipFill>
        <p:spPr>
          <a:xfrm>
            <a:off x="162917" y="8943351"/>
            <a:ext cx="2203015" cy="15641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176526" y="9441237"/>
            <a:ext cx="3933825" cy="666750"/>
          </a:xfrm>
          <a:prstGeom prst="rect">
            <a:avLst/>
          </a:prstGeom>
        </p:spPr>
      </p:pic>
      <p:sp>
        <p:nvSpPr>
          <p:cNvPr id="3" name="TextBox 3"/>
          <p:cNvSpPr txBox="1"/>
          <p:nvPr/>
        </p:nvSpPr>
        <p:spPr>
          <a:xfrm>
            <a:off x="2609836" y="149647"/>
            <a:ext cx="13068329" cy="706041"/>
          </a:xfrm>
          <a:prstGeom prst="rect">
            <a:avLst/>
          </a:prstGeom>
        </p:spPr>
        <p:txBody>
          <a:bodyPr lIns="0" tIns="0" rIns="0" bIns="0" rtlCol="0" anchor="t">
            <a:spAutoFit/>
          </a:bodyPr>
          <a:lstStyle/>
          <a:p>
            <a:pPr algn="l">
              <a:lnSpc>
                <a:spcPts val="5709"/>
              </a:lnSpc>
            </a:pPr>
            <a:r>
              <a:rPr lang="en-US" sz="4078">
                <a:solidFill>
                  <a:srgbClr val="003087"/>
                </a:solidFill>
                <a:latin typeface="Nourd Bold"/>
              </a:rPr>
              <a:t>Top tips to tackle bullying and cyber bullying..</a:t>
            </a:r>
          </a:p>
        </p:txBody>
      </p:sp>
      <p:grpSp>
        <p:nvGrpSpPr>
          <p:cNvPr id="4" name="Group 4"/>
          <p:cNvGrpSpPr/>
          <p:nvPr/>
        </p:nvGrpSpPr>
        <p:grpSpPr>
          <a:xfrm>
            <a:off x="2866668" y="2075986"/>
            <a:ext cx="5858059" cy="5858059"/>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5756"/>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3401560" y="3434585"/>
            <a:ext cx="4788275" cy="3380130"/>
          </a:xfrm>
          <a:prstGeom prst="rect">
            <a:avLst/>
          </a:prstGeom>
        </p:spPr>
        <p:txBody>
          <a:bodyPr lIns="0" tIns="0" rIns="0" bIns="0" rtlCol="0" anchor="t">
            <a:spAutoFit/>
          </a:bodyPr>
          <a:lstStyle/>
          <a:p>
            <a:pPr algn="ctr">
              <a:lnSpc>
                <a:spcPts val="3894"/>
              </a:lnSpc>
            </a:pPr>
            <a:r>
              <a:rPr lang="en-US" sz="2799">
                <a:solidFill>
                  <a:srgbClr val="FAFDFE"/>
                </a:solidFill>
                <a:latin typeface="League Spartan"/>
              </a:rPr>
              <a:t>All young people should be supported to speak out if they or someone they know is being bullied. Designated areas where pupils can report bullying</a:t>
            </a:r>
          </a:p>
        </p:txBody>
      </p:sp>
      <p:grpSp>
        <p:nvGrpSpPr>
          <p:cNvPr id="8" name="Group 8"/>
          <p:cNvGrpSpPr/>
          <p:nvPr/>
        </p:nvGrpSpPr>
        <p:grpSpPr>
          <a:xfrm>
            <a:off x="9633915" y="2075986"/>
            <a:ext cx="5858059" cy="5858059"/>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B2079"/>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9897498" y="3190986"/>
            <a:ext cx="5330894" cy="3867328"/>
          </a:xfrm>
          <a:prstGeom prst="rect">
            <a:avLst/>
          </a:prstGeom>
        </p:spPr>
        <p:txBody>
          <a:bodyPr lIns="0" tIns="0" rIns="0" bIns="0" rtlCol="0" anchor="t">
            <a:spAutoFit/>
          </a:bodyPr>
          <a:lstStyle/>
          <a:p>
            <a:pPr algn="ctr">
              <a:lnSpc>
                <a:spcPts val="3883"/>
              </a:lnSpc>
            </a:pPr>
            <a:r>
              <a:rPr lang="en-US" sz="2799">
                <a:solidFill>
                  <a:srgbClr val="FFFFFF"/>
                </a:solidFill>
                <a:latin typeface="League Spartan"/>
              </a:rPr>
              <a:t>The only way to stop</a:t>
            </a:r>
          </a:p>
          <a:p>
            <a:pPr algn="ctr">
              <a:lnSpc>
                <a:spcPts val="3883"/>
              </a:lnSpc>
            </a:pPr>
            <a:r>
              <a:rPr lang="en-US" sz="2799">
                <a:solidFill>
                  <a:srgbClr val="FFFFFF"/>
                </a:solidFill>
                <a:latin typeface="League Spartan"/>
              </a:rPr>
              <a:t>bullying is to acknowledge that it happens and create a talking culture in your school where any hurtful behaviour is quickly brought out in the open, discussed and dealt with.</a:t>
            </a:r>
          </a:p>
        </p:txBody>
      </p:sp>
      <p:pic>
        <p:nvPicPr>
          <p:cNvPr id="12" name="Picture 12"/>
          <p:cNvPicPr>
            <a:picLocks noChangeAspect="1"/>
          </p:cNvPicPr>
          <p:nvPr/>
        </p:nvPicPr>
        <p:blipFill>
          <a:blip r:embed="rId3"/>
          <a:srcRect/>
          <a:stretch>
            <a:fillRect/>
          </a:stretch>
        </p:blipFill>
        <p:spPr>
          <a:xfrm>
            <a:off x="162917" y="8943351"/>
            <a:ext cx="2203015" cy="156414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6EA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828076" y="9282509"/>
            <a:ext cx="5267325" cy="885825"/>
          </a:xfrm>
          <a:prstGeom prst="rect">
            <a:avLst/>
          </a:prstGeom>
        </p:spPr>
      </p:pic>
      <p:pic>
        <p:nvPicPr>
          <p:cNvPr id="3" name="Picture 3"/>
          <p:cNvPicPr>
            <a:picLocks noChangeAspect="1"/>
          </p:cNvPicPr>
          <p:nvPr/>
        </p:nvPicPr>
        <p:blipFill>
          <a:blip r:embed="rId3"/>
          <a:srcRect/>
          <a:stretch>
            <a:fillRect/>
          </a:stretch>
        </p:blipFill>
        <p:spPr>
          <a:xfrm>
            <a:off x="162917" y="8943351"/>
            <a:ext cx="2203015" cy="1564141"/>
          </a:xfrm>
          <a:prstGeom prst="rect">
            <a:avLst/>
          </a:prstGeom>
        </p:spPr>
      </p:pic>
      <p:grpSp>
        <p:nvGrpSpPr>
          <p:cNvPr id="4" name="Group 4"/>
          <p:cNvGrpSpPr/>
          <p:nvPr/>
        </p:nvGrpSpPr>
        <p:grpSpPr>
          <a:xfrm>
            <a:off x="3339636" y="1468938"/>
            <a:ext cx="3530895" cy="3530895"/>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53D86"/>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699697" y="345738"/>
            <a:ext cx="16844153" cy="871023"/>
          </a:xfrm>
          <a:prstGeom prst="rect">
            <a:avLst/>
          </a:prstGeom>
        </p:spPr>
        <p:txBody>
          <a:bodyPr lIns="0" tIns="0" rIns="0" bIns="0" rtlCol="0" anchor="t">
            <a:spAutoFit/>
          </a:bodyPr>
          <a:lstStyle/>
          <a:p>
            <a:pPr algn="l">
              <a:lnSpc>
                <a:spcPts val="7115"/>
              </a:lnSpc>
            </a:pPr>
            <a:r>
              <a:rPr lang="en-US" sz="5082">
                <a:solidFill>
                  <a:srgbClr val="003087"/>
                </a:solidFill>
                <a:latin typeface="Nourd Bold"/>
              </a:rPr>
              <a:t>We tackle bullying in schools by...  </a:t>
            </a:r>
          </a:p>
        </p:txBody>
      </p:sp>
      <p:sp>
        <p:nvSpPr>
          <p:cNvPr id="8" name="TextBox 8"/>
          <p:cNvSpPr txBox="1"/>
          <p:nvPr/>
        </p:nvSpPr>
        <p:spPr>
          <a:xfrm>
            <a:off x="3741636" y="2891446"/>
            <a:ext cx="2900900" cy="619205"/>
          </a:xfrm>
          <a:prstGeom prst="rect">
            <a:avLst/>
          </a:prstGeom>
        </p:spPr>
        <p:txBody>
          <a:bodyPr lIns="0" tIns="0" rIns="0" bIns="0" rtlCol="0" anchor="t">
            <a:spAutoFit/>
          </a:bodyPr>
          <a:lstStyle/>
          <a:p>
            <a:pPr algn="ctr">
              <a:lnSpc>
                <a:spcPts val="5179"/>
              </a:lnSpc>
            </a:pPr>
            <a:r>
              <a:rPr lang="en-US" sz="3699">
                <a:solidFill>
                  <a:srgbClr val="FFFFFF"/>
                </a:solidFill>
                <a:latin typeface="Nourd Bold"/>
              </a:rPr>
              <a:t>Listening</a:t>
            </a:r>
          </a:p>
        </p:txBody>
      </p:sp>
      <p:grpSp>
        <p:nvGrpSpPr>
          <p:cNvPr id="9" name="Group 9"/>
          <p:cNvGrpSpPr/>
          <p:nvPr/>
        </p:nvGrpSpPr>
        <p:grpSpPr>
          <a:xfrm>
            <a:off x="3339636" y="5751614"/>
            <a:ext cx="3530895" cy="3530895"/>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3592584" y="6907382"/>
            <a:ext cx="3049952" cy="1242585"/>
          </a:xfrm>
          <a:prstGeom prst="rect">
            <a:avLst/>
          </a:prstGeom>
        </p:spPr>
        <p:txBody>
          <a:bodyPr lIns="0" tIns="0" rIns="0" bIns="0" rtlCol="0" anchor="t">
            <a:spAutoFit/>
          </a:bodyPr>
          <a:lstStyle/>
          <a:p>
            <a:pPr algn="ctr">
              <a:lnSpc>
                <a:spcPts val="5090"/>
              </a:lnSpc>
            </a:pPr>
            <a:r>
              <a:rPr lang="en-US" sz="3699">
                <a:solidFill>
                  <a:srgbClr val="FFFFFF"/>
                </a:solidFill>
                <a:latin typeface="Nourd Bold"/>
              </a:rPr>
              <a:t> Celebrating differences </a:t>
            </a:r>
          </a:p>
        </p:txBody>
      </p:sp>
      <p:grpSp>
        <p:nvGrpSpPr>
          <p:cNvPr id="13" name="Group 13"/>
          <p:cNvGrpSpPr/>
          <p:nvPr/>
        </p:nvGrpSpPr>
        <p:grpSpPr>
          <a:xfrm>
            <a:off x="7244286" y="3776111"/>
            <a:ext cx="3530895" cy="3530895"/>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5756"/>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7410565" y="5132409"/>
            <a:ext cx="3198336" cy="619205"/>
          </a:xfrm>
          <a:prstGeom prst="rect">
            <a:avLst/>
          </a:prstGeom>
        </p:spPr>
        <p:txBody>
          <a:bodyPr lIns="0" tIns="0" rIns="0" bIns="0" rtlCol="0" anchor="t">
            <a:spAutoFit/>
          </a:bodyPr>
          <a:lstStyle/>
          <a:p>
            <a:pPr algn="ctr">
              <a:lnSpc>
                <a:spcPts val="5179"/>
              </a:lnSpc>
            </a:pPr>
            <a:r>
              <a:rPr lang="en-US" sz="3699">
                <a:solidFill>
                  <a:srgbClr val="FFFFFF"/>
                </a:solidFill>
                <a:latin typeface="Nourd Bold"/>
              </a:rPr>
              <a:t>Including all </a:t>
            </a:r>
          </a:p>
        </p:txBody>
      </p:sp>
      <p:grpSp>
        <p:nvGrpSpPr>
          <p:cNvPr id="17" name="Group 17"/>
          <p:cNvGrpSpPr/>
          <p:nvPr/>
        </p:nvGrpSpPr>
        <p:grpSpPr>
          <a:xfrm>
            <a:off x="10888765" y="1216762"/>
            <a:ext cx="3530895" cy="3530895"/>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24E87"/>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11452496" y="2639269"/>
            <a:ext cx="2403433" cy="619205"/>
          </a:xfrm>
          <a:prstGeom prst="rect">
            <a:avLst/>
          </a:prstGeom>
        </p:spPr>
        <p:txBody>
          <a:bodyPr lIns="0" tIns="0" rIns="0" bIns="0" rtlCol="0" anchor="t">
            <a:spAutoFit/>
          </a:bodyPr>
          <a:lstStyle/>
          <a:p>
            <a:pPr algn="ctr">
              <a:lnSpc>
                <a:spcPts val="5179"/>
              </a:lnSpc>
            </a:pPr>
            <a:r>
              <a:rPr lang="en-US" sz="3699">
                <a:solidFill>
                  <a:srgbClr val="FFFFFF"/>
                </a:solidFill>
                <a:latin typeface="Nourd Bold"/>
              </a:rPr>
              <a:t>Reporting</a:t>
            </a:r>
          </a:p>
        </p:txBody>
      </p:sp>
      <p:grpSp>
        <p:nvGrpSpPr>
          <p:cNvPr id="21" name="Group 21"/>
          <p:cNvGrpSpPr/>
          <p:nvPr/>
        </p:nvGrpSpPr>
        <p:grpSpPr>
          <a:xfrm>
            <a:off x="11142458" y="5383105"/>
            <a:ext cx="3530895" cy="3530895"/>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53D86"/>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4" name="TextBox 24"/>
          <p:cNvSpPr txBox="1"/>
          <p:nvPr/>
        </p:nvSpPr>
        <p:spPr>
          <a:xfrm>
            <a:off x="11677246" y="6897857"/>
            <a:ext cx="2461319" cy="629934"/>
          </a:xfrm>
          <a:prstGeom prst="rect">
            <a:avLst/>
          </a:prstGeom>
        </p:spPr>
        <p:txBody>
          <a:bodyPr lIns="0" tIns="0" rIns="0" bIns="0" rtlCol="0" anchor="t">
            <a:spAutoFit/>
          </a:bodyPr>
          <a:lstStyle/>
          <a:p>
            <a:pPr algn="ctr">
              <a:lnSpc>
                <a:spcPts val="5179"/>
              </a:lnSpc>
            </a:pPr>
            <a:r>
              <a:rPr lang="en-US" sz="3699">
                <a:solidFill>
                  <a:srgbClr val="FFFFFF"/>
                </a:solidFill>
                <a:latin typeface="Nourd Bold"/>
              </a:rPr>
              <a:t>Believing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6EA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828076" y="9282509"/>
            <a:ext cx="5267325" cy="885825"/>
          </a:xfrm>
          <a:prstGeom prst="rect">
            <a:avLst/>
          </a:prstGeom>
        </p:spPr>
      </p:pic>
      <p:pic>
        <p:nvPicPr>
          <p:cNvPr id="3" name="Picture 3"/>
          <p:cNvPicPr>
            <a:picLocks noChangeAspect="1"/>
          </p:cNvPicPr>
          <p:nvPr/>
        </p:nvPicPr>
        <p:blipFill>
          <a:blip r:embed="rId3"/>
          <a:srcRect/>
          <a:stretch>
            <a:fillRect/>
          </a:stretch>
        </p:blipFill>
        <p:spPr>
          <a:xfrm>
            <a:off x="162917" y="8943351"/>
            <a:ext cx="2203015" cy="1564141"/>
          </a:xfrm>
          <a:prstGeom prst="rect">
            <a:avLst/>
          </a:prstGeom>
        </p:spPr>
      </p:pic>
      <p:sp>
        <p:nvSpPr>
          <p:cNvPr id="4" name="TextBox 4"/>
          <p:cNvSpPr txBox="1"/>
          <p:nvPr/>
        </p:nvSpPr>
        <p:spPr>
          <a:xfrm>
            <a:off x="699697" y="345738"/>
            <a:ext cx="16844153" cy="871023"/>
          </a:xfrm>
          <a:prstGeom prst="rect">
            <a:avLst/>
          </a:prstGeom>
        </p:spPr>
        <p:txBody>
          <a:bodyPr lIns="0" tIns="0" rIns="0" bIns="0" rtlCol="0" anchor="t">
            <a:spAutoFit/>
          </a:bodyPr>
          <a:lstStyle/>
          <a:p>
            <a:pPr algn="l">
              <a:lnSpc>
                <a:spcPts val="7115"/>
              </a:lnSpc>
            </a:pPr>
            <a:r>
              <a:rPr lang="en-US" sz="5082">
                <a:solidFill>
                  <a:srgbClr val="003087"/>
                </a:solidFill>
                <a:latin typeface="Nourd Bold"/>
              </a:rPr>
              <a:t>We tackle bullying in schools by  </a:t>
            </a:r>
          </a:p>
        </p:txBody>
      </p:sp>
      <p:grpSp>
        <p:nvGrpSpPr>
          <p:cNvPr id="5" name="Group 5"/>
          <p:cNvGrpSpPr/>
          <p:nvPr/>
        </p:nvGrpSpPr>
        <p:grpSpPr>
          <a:xfrm>
            <a:off x="3643137" y="4145599"/>
            <a:ext cx="3908278" cy="390827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3556358" y="5616439"/>
            <a:ext cx="4081836" cy="705616"/>
          </a:xfrm>
          <a:prstGeom prst="rect">
            <a:avLst/>
          </a:prstGeom>
        </p:spPr>
        <p:txBody>
          <a:bodyPr lIns="0" tIns="0" rIns="0" bIns="0" rtlCol="0" anchor="t">
            <a:spAutoFit/>
          </a:bodyPr>
          <a:lstStyle/>
          <a:p>
            <a:pPr algn="ctr">
              <a:lnSpc>
                <a:spcPts val="5732"/>
              </a:lnSpc>
            </a:pPr>
            <a:r>
              <a:rPr lang="en-US" sz="4094">
                <a:solidFill>
                  <a:srgbClr val="FFFFFF"/>
                </a:solidFill>
                <a:latin typeface="Nourd Bold"/>
              </a:rPr>
              <a:t>Taking action </a:t>
            </a:r>
          </a:p>
        </p:txBody>
      </p:sp>
      <p:grpSp>
        <p:nvGrpSpPr>
          <p:cNvPr id="9" name="Group 9"/>
          <p:cNvGrpSpPr/>
          <p:nvPr/>
        </p:nvGrpSpPr>
        <p:grpSpPr>
          <a:xfrm>
            <a:off x="7810033" y="1461432"/>
            <a:ext cx="3908278" cy="3908278"/>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75756"/>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7810033" y="3024054"/>
            <a:ext cx="3996020" cy="705616"/>
          </a:xfrm>
          <a:prstGeom prst="rect">
            <a:avLst/>
          </a:prstGeom>
        </p:spPr>
        <p:txBody>
          <a:bodyPr lIns="0" tIns="0" rIns="0" bIns="0" rtlCol="0" anchor="t">
            <a:spAutoFit/>
          </a:bodyPr>
          <a:lstStyle/>
          <a:p>
            <a:pPr algn="ctr">
              <a:lnSpc>
                <a:spcPts val="5732"/>
              </a:lnSpc>
            </a:pPr>
            <a:r>
              <a:rPr lang="en-US" sz="4094">
                <a:solidFill>
                  <a:srgbClr val="FFFFFF"/>
                </a:solidFill>
                <a:latin typeface="Nourd Bold"/>
              </a:rPr>
              <a:t>Understanding</a:t>
            </a:r>
          </a:p>
        </p:txBody>
      </p:sp>
      <p:grpSp>
        <p:nvGrpSpPr>
          <p:cNvPr id="13" name="Group 13"/>
          <p:cNvGrpSpPr/>
          <p:nvPr/>
        </p:nvGrpSpPr>
        <p:grpSpPr>
          <a:xfrm>
            <a:off x="7724974" y="6099738"/>
            <a:ext cx="3908278" cy="3908278"/>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24E87"/>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7990534" y="7662360"/>
            <a:ext cx="3547275" cy="705616"/>
          </a:xfrm>
          <a:prstGeom prst="rect">
            <a:avLst/>
          </a:prstGeom>
        </p:spPr>
        <p:txBody>
          <a:bodyPr lIns="0" tIns="0" rIns="0" bIns="0" rtlCol="0" anchor="t">
            <a:spAutoFit/>
          </a:bodyPr>
          <a:lstStyle/>
          <a:p>
            <a:pPr algn="ctr">
              <a:lnSpc>
                <a:spcPts val="5732"/>
              </a:lnSpc>
            </a:pPr>
            <a:r>
              <a:rPr lang="en-US" sz="4094">
                <a:solidFill>
                  <a:srgbClr val="FFFFFF"/>
                </a:solidFill>
                <a:latin typeface="Nourd Bold"/>
              </a:rPr>
              <a:t>Challenging </a:t>
            </a:r>
          </a:p>
        </p:txBody>
      </p:sp>
      <p:grpSp>
        <p:nvGrpSpPr>
          <p:cNvPr id="17" name="Group 17"/>
          <p:cNvGrpSpPr/>
          <p:nvPr/>
        </p:nvGrpSpPr>
        <p:grpSpPr>
          <a:xfrm>
            <a:off x="12046093" y="3838651"/>
            <a:ext cx="3908278" cy="3908278"/>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53D86"/>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12553104" y="5401273"/>
            <a:ext cx="2894255" cy="705616"/>
          </a:xfrm>
          <a:prstGeom prst="rect">
            <a:avLst/>
          </a:prstGeom>
        </p:spPr>
        <p:txBody>
          <a:bodyPr lIns="0" tIns="0" rIns="0" bIns="0" rtlCol="0" anchor="t">
            <a:spAutoFit/>
          </a:bodyPr>
          <a:lstStyle/>
          <a:p>
            <a:pPr algn="ctr">
              <a:lnSpc>
                <a:spcPts val="5732"/>
              </a:lnSpc>
            </a:pPr>
            <a:r>
              <a:rPr lang="en-US" sz="4094">
                <a:solidFill>
                  <a:srgbClr val="FFFFFF"/>
                </a:solidFill>
                <a:latin typeface="Nourd Bold"/>
              </a:rPr>
              <a:t>Respecting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EA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35573" y="7171192"/>
            <a:ext cx="3667125" cy="1838325"/>
          </a:xfrm>
          <a:prstGeom prst="rect">
            <a:avLst/>
          </a:prstGeom>
        </p:spPr>
      </p:pic>
      <p:pic>
        <p:nvPicPr>
          <p:cNvPr id="3" name="Picture 3"/>
          <p:cNvPicPr>
            <a:picLocks noChangeAspect="1"/>
          </p:cNvPicPr>
          <p:nvPr/>
        </p:nvPicPr>
        <p:blipFill>
          <a:blip r:embed="rId3"/>
          <a:srcRect/>
          <a:stretch>
            <a:fillRect/>
          </a:stretch>
        </p:blipFill>
        <p:spPr>
          <a:xfrm>
            <a:off x="8674798" y="6933095"/>
            <a:ext cx="2695575" cy="2076450"/>
          </a:xfrm>
          <a:prstGeom prst="rect">
            <a:avLst/>
          </a:prstGeom>
        </p:spPr>
      </p:pic>
      <p:pic>
        <p:nvPicPr>
          <p:cNvPr id="4" name="Picture 4"/>
          <p:cNvPicPr>
            <a:picLocks noChangeAspect="1"/>
          </p:cNvPicPr>
          <p:nvPr/>
        </p:nvPicPr>
        <p:blipFill>
          <a:blip r:embed="rId4"/>
          <a:srcRect/>
          <a:stretch>
            <a:fillRect/>
          </a:stretch>
        </p:blipFill>
        <p:spPr>
          <a:xfrm>
            <a:off x="16423691" y="7177373"/>
            <a:ext cx="1666875" cy="1676400"/>
          </a:xfrm>
          <a:prstGeom prst="rect">
            <a:avLst/>
          </a:prstGeom>
        </p:spPr>
      </p:pic>
      <p:pic>
        <p:nvPicPr>
          <p:cNvPr id="5" name="Picture 5"/>
          <p:cNvPicPr>
            <a:picLocks noChangeAspect="1"/>
          </p:cNvPicPr>
          <p:nvPr/>
        </p:nvPicPr>
        <p:blipFill>
          <a:blip r:embed="rId5"/>
          <a:srcRect/>
          <a:stretch>
            <a:fillRect/>
          </a:stretch>
        </p:blipFill>
        <p:spPr>
          <a:xfrm>
            <a:off x="11654952" y="7320982"/>
            <a:ext cx="4314825" cy="1533525"/>
          </a:xfrm>
          <a:prstGeom prst="rect">
            <a:avLst/>
          </a:prstGeom>
        </p:spPr>
      </p:pic>
      <p:pic>
        <p:nvPicPr>
          <p:cNvPr id="6" name="Picture 6"/>
          <p:cNvPicPr>
            <a:picLocks noChangeAspect="1"/>
          </p:cNvPicPr>
          <p:nvPr/>
        </p:nvPicPr>
        <p:blipFill>
          <a:blip r:embed="rId6"/>
          <a:srcRect/>
          <a:stretch>
            <a:fillRect/>
          </a:stretch>
        </p:blipFill>
        <p:spPr>
          <a:xfrm>
            <a:off x="218932" y="7756122"/>
            <a:ext cx="3933825" cy="666750"/>
          </a:xfrm>
          <a:prstGeom prst="rect">
            <a:avLst/>
          </a:prstGeom>
        </p:spPr>
      </p:pic>
      <p:sp>
        <p:nvSpPr>
          <p:cNvPr id="7" name="TextBox 7"/>
          <p:cNvSpPr txBox="1"/>
          <p:nvPr/>
        </p:nvSpPr>
        <p:spPr>
          <a:xfrm>
            <a:off x="1087241" y="2556653"/>
            <a:ext cx="16564270" cy="2559894"/>
          </a:xfrm>
          <a:prstGeom prst="rect">
            <a:avLst/>
          </a:prstGeom>
        </p:spPr>
        <p:txBody>
          <a:bodyPr lIns="0" tIns="0" rIns="0" bIns="0" rtlCol="0" anchor="t">
            <a:spAutoFit/>
          </a:bodyPr>
          <a:lstStyle/>
          <a:p>
            <a:pPr algn="ctr">
              <a:lnSpc>
                <a:spcPts val="5142"/>
              </a:lnSpc>
            </a:pPr>
            <a:r>
              <a:rPr lang="en-US" sz="3707">
                <a:solidFill>
                  <a:srgbClr val="001489"/>
                </a:solidFill>
                <a:latin typeface="Nourd Bold"/>
              </a:rPr>
              <a:t>If you think you might have an unhealthy friendship or relationship, trust your instincts and speak to an adult you trust about how you’re feeling. If this is difficult for you, you could write it down or visit one of the website below for further help. </a:t>
            </a:r>
          </a:p>
        </p:txBody>
      </p:sp>
      <p:sp>
        <p:nvSpPr>
          <p:cNvPr id="8" name="TextBox 8"/>
          <p:cNvSpPr txBox="1"/>
          <p:nvPr/>
        </p:nvSpPr>
        <p:spPr>
          <a:xfrm>
            <a:off x="4812625" y="745596"/>
            <a:ext cx="8662750" cy="871023"/>
          </a:xfrm>
          <a:prstGeom prst="rect">
            <a:avLst/>
          </a:prstGeom>
        </p:spPr>
        <p:txBody>
          <a:bodyPr lIns="0" tIns="0" rIns="0" bIns="0" rtlCol="0" anchor="t">
            <a:spAutoFit/>
          </a:bodyPr>
          <a:lstStyle/>
          <a:p>
            <a:pPr algn="ctr">
              <a:lnSpc>
                <a:spcPts val="7115"/>
              </a:lnSpc>
              <a:spcBef>
                <a:spcPct val="0"/>
              </a:spcBef>
            </a:pPr>
            <a:r>
              <a:rPr lang="en-US" sz="5082">
                <a:solidFill>
                  <a:srgbClr val="001489"/>
                </a:solidFill>
                <a:latin typeface="Nourd Bold"/>
              </a:rPr>
              <a:t>Who else can support you?</a:t>
            </a:r>
          </a:p>
        </p:txBody>
      </p:sp>
      <p:pic>
        <p:nvPicPr>
          <p:cNvPr id="9" name="Picture 9"/>
          <p:cNvPicPr>
            <a:picLocks noChangeAspect="1"/>
          </p:cNvPicPr>
          <p:nvPr/>
        </p:nvPicPr>
        <p:blipFill>
          <a:blip r:embed="rId7"/>
          <a:srcRect/>
          <a:stretch>
            <a:fillRect/>
          </a:stretch>
        </p:blipFill>
        <p:spPr>
          <a:xfrm>
            <a:off x="162917" y="8943351"/>
            <a:ext cx="2203015" cy="15641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375467" y="2270984"/>
            <a:ext cx="13537067" cy="57450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697343" y="9080430"/>
            <a:ext cx="3143250" cy="695325"/>
          </a:xfrm>
          <a:prstGeom prst="rect">
            <a:avLst/>
          </a:prstGeom>
        </p:spPr>
      </p:pic>
      <p:pic>
        <p:nvPicPr>
          <p:cNvPr id="3" name="Picture 3"/>
          <p:cNvPicPr>
            <a:picLocks noChangeAspect="1"/>
          </p:cNvPicPr>
          <p:nvPr/>
        </p:nvPicPr>
        <p:blipFill>
          <a:blip r:embed="rId3"/>
          <a:srcRect/>
          <a:stretch>
            <a:fillRect/>
          </a:stretch>
        </p:blipFill>
        <p:spPr>
          <a:xfrm>
            <a:off x="12363802" y="9080430"/>
            <a:ext cx="5267325" cy="88582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43860" y="399140"/>
            <a:ext cx="8200279" cy="3876496"/>
          </a:xfrm>
          <a:prstGeom prst="rect">
            <a:avLst/>
          </a:prstGeom>
        </p:spPr>
      </p:pic>
      <p:pic>
        <p:nvPicPr>
          <p:cNvPr id="5" name="Picture 5"/>
          <p:cNvPicPr>
            <a:picLocks noChangeAspect="1"/>
          </p:cNvPicPr>
          <p:nvPr/>
        </p:nvPicPr>
        <p:blipFill>
          <a:blip r:embed="rId6"/>
          <a:srcRect l="29205" r="30215"/>
          <a:stretch>
            <a:fillRect/>
          </a:stretch>
        </p:blipFill>
        <p:spPr>
          <a:xfrm>
            <a:off x="7246382" y="2960022"/>
            <a:ext cx="4596906" cy="7547470"/>
          </a:xfrm>
          <a:prstGeom prst="rect">
            <a:avLst/>
          </a:prstGeom>
        </p:spPr>
      </p:pic>
      <p:sp>
        <p:nvSpPr>
          <p:cNvPr id="6" name="TextBox 6"/>
          <p:cNvSpPr txBox="1"/>
          <p:nvPr/>
        </p:nvSpPr>
        <p:spPr>
          <a:xfrm>
            <a:off x="5303282" y="971550"/>
            <a:ext cx="7681435" cy="1157965"/>
          </a:xfrm>
          <a:prstGeom prst="rect">
            <a:avLst/>
          </a:prstGeom>
        </p:spPr>
        <p:txBody>
          <a:bodyPr lIns="0" tIns="0" rIns="0" bIns="0" rtlCol="0" anchor="t">
            <a:spAutoFit/>
          </a:bodyPr>
          <a:lstStyle/>
          <a:p>
            <a:pPr algn="ctr">
              <a:lnSpc>
                <a:spcPts val="4667"/>
              </a:lnSpc>
            </a:pPr>
            <a:r>
              <a:rPr lang="en-US" sz="3362">
                <a:solidFill>
                  <a:srgbClr val="FFFFFF"/>
                </a:solidFill>
                <a:latin typeface="Nourd Bold"/>
              </a:rPr>
              <a:t>What is the difference between bullying and cyberbullying? </a:t>
            </a:r>
          </a:p>
        </p:txBody>
      </p:sp>
      <p:pic>
        <p:nvPicPr>
          <p:cNvPr id="7" name="Picture 4">
            <a:extLst>
              <a:ext uri="{FF2B5EF4-FFF2-40B4-BE49-F238E27FC236}">
                <a16:creationId xmlns:a16="http://schemas.microsoft.com/office/drawing/2014/main" id="{14CBBF93-A300-FA0B-2C93-4326A6759533}"/>
              </a:ext>
            </a:extLst>
          </p:cNvPr>
          <p:cNvPicPr>
            <a:picLocks noChangeAspect="1"/>
          </p:cNvPicPr>
          <p:nvPr/>
        </p:nvPicPr>
        <p:blipFill>
          <a:blip r:embed="rId7"/>
          <a:srcRect/>
          <a:stretch>
            <a:fillRect/>
          </a:stretch>
        </p:blipFill>
        <p:spPr>
          <a:xfrm>
            <a:off x="162917" y="9029076"/>
            <a:ext cx="2203015" cy="15641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72719" y="1023709"/>
            <a:ext cx="5942562" cy="1624808"/>
          </a:xfrm>
          <a:prstGeom prst="rect">
            <a:avLst/>
          </a:prstGeom>
        </p:spPr>
        <p:txBody>
          <a:bodyPr lIns="0" tIns="0" rIns="0" bIns="0" rtlCol="0" anchor="t">
            <a:spAutoFit/>
          </a:bodyPr>
          <a:lstStyle/>
          <a:p>
            <a:pPr algn="ctr">
              <a:lnSpc>
                <a:spcPts val="13343"/>
              </a:lnSpc>
            </a:pPr>
            <a:r>
              <a:rPr lang="en-US" sz="9531">
                <a:solidFill>
                  <a:srgbClr val="B24E87"/>
                </a:solidFill>
                <a:latin typeface="Nourd Bold"/>
              </a:rPr>
              <a:t>Bullying </a:t>
            </a:r>
          </a:p>
        </p:txBody>
      </p:sp>
      <p:sp>
        <p:nvSpPr>
          <p:cNvPr id="3" name="TextBox 3"/>
          <p:cNvSpPr txBox="1"/>
          <p:nvPr/>
        </p:nvSpPr>
        <p:spPr>
          <a:xfrm>
            <a:off x="2140034" y="3144098"/>
            <a:ext cx="14007932" cy="5842967"/>
          </a:xfrm>
          <a:prstGeom prst="rect">
            <a:avLst/>
          </a:prstGeom>
        </p:spPr>
        <p:txBody>
          <a:bodyPr lIns="0" tIns="0" rIns="0" bIns="0" rtlCol="0" anchor="t">
            <a:spAutoFit/>
          </a:bodyPr>
          <a:lstStyle/>
          <a:p>
            <a:pPr algn="ctr">
              <a:lnSpc>
                <a:spcPts val="5975"/>
              </a:lnSpc>
            </a:pPr>
            <a:r>
              <a:rPr lang="en-US" sz="4241">
                <a:solidFill>
                  <a:srgbClr val="1A529E"/>
                </a:solidFill>
                <a:latin typeface="Nourd Bold"/>
              </a:rPr>
              <a:t>Bullying is behaviour that hurts someone else. It includes name calling, hitting, pushing, spreading rumors, threatening or undermining someone.</a:t>
            </a:r>
          </a:p>
          <a:p>
            <a:pPr algn="ctr">
              <a:lnSpc>
                <a:spcPts val="5975"/>
              </a:lnSpc>
            </a:pPr>
            <a:r>
              <a:rPr lang="en-US" sz="4241">
                <a:solidFill>
                  <a:srgbClr val="1A529E"/>
                </a:solidFill>
                <a:latin typeface="Nourd Bold"/>
              </a:rPr>
              <a:t> </a:t>
            </a:r>
          </a:p>
          <a:p>
            <a:pPr algn="ctr">
              <a:lnSpc>
                <a:spcPts val="5975"/>
              </a:lnSpc>
            </a:pPr>
            <a:r>
              <a:rPr lang="en-US" sz="4241">
                <a:solidFill>
                  <a:srgbClr val="1A529E"/>
                </a:solidFill>
                <a:latin typeface="Nourd Bold"/>
              </a:rPr>
              <a:t>It can happen anywhere – at school, at home. It's usually repeated over a long period of time and can hurt a person both physically and emotionally</a:t>
            </a:r>
          </a:p>
          <a:p>
            <a:pPr algn="ctr">
              <a:lnSpc>
                <a:spcPts val="4708"/>
              </a:lnSpc>
            </a:pPr>
            <a:r>
              <a:rPr lang="en-US" sz="3341">
                <a:solidFill>
                  <a:srgbClr val="1A529E"/>
                </a:solidFill>
                <a:latin typeface="Nourd Bold"/>
              </a:rPr>
              <a:t> </a:t>
            </a:r>
          </a:p>
        </p:txBody>
      </p:sp>
      <p:pic>
        <p:nvPicPr>
          <p:cNvPr id="4" name="Picture 4"/>
          <p:cNvPicPr>
            <a:picLocks noChangeAspect="1"/>
          </p:cNvPicPr>
          <p:nvPr/>
        </p:nvPicPr>
        <p:blipFill>
          <a:blip r:embed="rId2"/>
          <a:srcRect/>
          <a:stretch>
            <a:fillRect/>
          </a:stretch>
        </p:blipFill>
        <p:spPr>
          <a:xfrm>
            <a:off x="162917" y="9029076"/>
            <a:ext cx="2203015" cy="15641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0599" y="3002032"/>
            <a:ext cx="10296363" cy="1624808"/>
          </a:xfrm>
          <a:prstGeom prst="rect">
            <a:avLst/>
          </a:prstGeom>
        </p:spPr>
        <p:txBody>
          <a:bodyPr lIns="0" tIns="0" rIns="0" bIns="0" rtlCol="0" anchor="t">
            <a:spAutoFit/>
          </a:bodyPr>
          <a:lstStyle/>
          <a:p>
            <a:pPr algn="ctr">
              <a:lnSpc>
                <a:spcPts val="13343"/>
              </a:lnSpc>
            </a:pPr>
            <a:r>
              <a:rPr lang="en-US" sz="9531">
                <a:solidFill>
                  <a:srgbClr val="B24E87"/>
                </a:solidFill>
                <a:latin typeface="Nourd Bold"/>
              </a:rPr>
              <a:t>Cyber-Bullying </a:t>
            </a:r>
          </a:p>
        </p:txBody>
      </p:sp>
      <p:sp>
        <p:nvSpPr>
          <p:cNvPr id="3" name="TextBox 3"/>
          <p:cNvSpPr txBox="1"/>
          <p:nvPr/>
        </p:nvSpPr>
        <p:spPr>
          <a:xfrm>
            <a:off x="1744723" y="5370462"/>
            <a:ext cx="15597607" cy="1974531"/>
          </a:xfrm>
          <a:prstGeom prst="rect">
            <a:avLst/>
          </a:prstGeom>
        </p:spPr>
        <p:txBody>
          <a:bodyPr lIns="0" tIns="0" rIns="0" bIns="0" rtlCol="0" anchor="t">
            <a:spAutoFit/>
          </a:bodyPr>
          <a:lstStyle/>
          <a:p>
            <a:pPr algn="ctr">
              <a:lnSpc>
                <a:spcPts val="5250"/>
              </a:lnSpc>
            </a:pPr>
            <a:r>
              <a:rPr lang="en-US" sz="3769">
                <a:solidFill>
                  <a:srgbClr val="1A529E"/>
                </a:solidFill>
                <a:latin typeface="Nourd Bold"/>
              </a:rPr>
              <a:t>Cyberbullying is any form of bullying which takes place online. This can be done over smartphones, tablets, online gaming, chat forums, social and other media. </a:t>
            </a:r>
          </a:p>
        </p:txBody>
      </p:sp>
      <p:pic>
        <p:nvPicPr>
          <p:cNvPr id="4" name="Picture 4"/>
          <p:cNvPicPr>
            <a:picLocks noChangeAspect="1"/>
          </p:cNvPicPr>
          <p:nvPr/>
        </p:nvPicPr>
        <p:blipFill>
          <a:blip r:embed="rId2"/>
          <a:srcRect/>
          <a:stretch>
            <a:fillRect/>
          </a:stretch>
        </p:blipFill>
        <p:spPr>
          <a:xfrm>
            <a:off x="162917" y="8943351"/>
            <a:ext cx="2203015" cy="15641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61349" y="5916244"/>
            <a:ext cx="3417741" cy="3162252"/>
          </a:xfrm>
          <a:prstGeom prst="rect">
            <a:avLst/>
          </a:prstGeom>
        </p:spPr>
      </p:pic>
      <p:pic>
        <p:nvPicPr>
          <p:cNvPr id="3" name="Picture 3"/>
          <p:cNvPicPr>
            <a:picLocks noChangeAspect="1"/>
          </p:cNvPicPr>
          <p:nvPr/>
        </p:nvPicPr>
        <p:blipFill>
          <a:blip r:embed="rId4"/>
          <a:srcRect/>
          <a:stretch>
            <a:fillRect/>
          </a:stretch>
        </p:blipFill>
        <p:spPr>
          <a:xfrm>
            <a:off x="12363802" y="9080430"/>
            <a:ext cx="5267325" cy="885825"/>
          </a:xfrm>
          <a:prstGeom prst="rect">
            <a:avLst/>
          </a:prstGeom>
        </p:spPr>
      </p:pic>
      <p:sp>
        <p:nvSpPr>
          <p:cNvPr id="4" name="TextBox 4"/>
          <p:cNvSpPr txBox="1"/>
          <p:nvPr/>
        </p:nvSpPr>
        <p:spPr>
          <a:xfrm>
            <a:off x="858307" y="2001793"/>
            <a:ext cx="17011412" cy="2981115"/>
          </a:xfrm>
          <a:prstGeom prst="rect">
            <a:avLst/>
          </a:prstGeom>
        </p:spPr>
        <p:txBody>
          <a:bodyPr lIns="0" tIns="0" rIns="0" bIns="0" rtlCol="0" anchor="t">
            <a:spAutoFit/>
          </a:bodyPr>
          <a:lstStyle/>
          <a:p>
            <a:pPr algn="ctr">
              <a:lnSpc>
                <a:spcPts val="4709"/>
              </a:lnSpc>
            </a:pPr>
            <a:r>
              <a:rPr lang="en-US" sz="3395">
                <a:solidFill>
                  <a:srgbClr val="001489"/>
                </a:solidFill>
                <a:latin typeface="League Spartan"/>
              </a:rPr>
              <a:t>Young people who experience bullying need to be supported effectively and it's really important that they feel that their concerns are taken seriously.</a:t>
            </a:r>
          </a:p>
          <a:p>
            <a:pPr algn="ctr">
              <a:lnSpc>
                <a:spcPts val="4709"/>
              </a:lnSpc>
            </a:pPr>
            <a:r>
              <a:rPr lang="en-US" sz="3395">
                <a:solidFill>
                  <a:srgbClr val="001489"/>
                </a:solidFill>
                <a:latin typeface="League Spartan"/>
              </a:rPr>
              <a:t> </a:t>
            </a:r>
          </a:p>
          <a:p>
            <a:pPr algn="ctr">
              <a:lnSpc>
                <a:spcPts val="4709"/>
              </a:lnSpc>
            </a:pPr>
            <a:r>
              <a:rPr lang="en-US" sz="3395">
                <a:solidFill>
                  <a:srgbClr val="001489"/>
                </a:solidFill>
                <a:latin typeface="League Spartan"/>
              </a:rPr>
              <a:t>However, it's also vital to ensure that those displaying bullying behaviour are challenged and supported appropriately where required. </a:t>
            </a:r>
          </a:p>
        </p:txBody>
      </p:sp>
      <p:pic>
        <p:nvPicPr>
          <p:cNvPr id="5" name="Picture 5"/>
          <p:cNvPicPr>
            <a:picLocks noChangeAspect="1"/>
          </p:cNvPicPr>
          <p:nvPr/>
        </p:nvPicPr>
        <p:blipFill>
          <a:blip r:embed="rId5"/>
          <a:srcRect/>
          <a:stretch>
            <a:fillRect/>
          </a:stretch>
        </p:blipFill>
        <p:spPr>
          <a:xfrm>
            <a:off x="162917" y="8943351"/>
            <a:ext cx="2203015" cy="15641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7488" y="173250"/>
            <a:ext cx="2466975" cy="2390775"/>
          </a:xfrm>
          <a:prstGeom prst="rect">
            <a:avLst/>
          </a:prstGeom>
        </p:spPr>
      </p:pic>
      <p:pic>
        <p:nvPicPr>
          <p:cNvPr id="3" name="Picture 3"/>
          <p:cNvPicPr>
            <a:picLocks noChangeAspect="1"/>
          </p:cNvPicPr>
          <p:nvPr/>
        </p:nvPicPr>
        <p:blipFill>
          <a:blip r:embed="rId3"/>
          <a:srcRect/>
          <a:stretch>
            <a:fillRect/>
          </a:stretch>
        </p:blipFill>
        <p:spPr>
          <a:xfrm>
            <a:off x="16264442" y="390106"/>
            <a:ext cx="1352550" cy="1647825"/>
          </a:xfrm>
          <a:prstGeom prst="rect">
            <a:avLst/>
          </a:prstGeom>
        </p:spPr>
      </p:pic>
      <p:sp>
        <p:nvSpPr>
          <p:cNvPr id="4" name="TextBox 4"/>
          <p:cNvSpPr txBox="1"/>
          <p:nvPr/>
        </p:nvSpPr>
        <p:spPr>
          <a:xfrm>
            <a:off x="1719643" y="1980781"/>
            <a:ext cx="14544799" cy="5458163"/>
          </a:xfrm>
          <a:prstGeom prst="rect">
            <a:avLst/>
          </a:prstGeom>
        </p:spPr>
        <p:txBody>
          <a:bodyPr lIns="0" tIns="0" rIns="0" bIns="0" rtlCol="0" anchor="t">
            <a:spAutoFit/>
          </a:bodyPr>
          <a:lstStyle/>
          <a:p>
            <a:pPr algn="ctr">
              <a:lnSpc>
                <a:spcPts val="4874"/>
              </a:lnSpc>
            </a:pPr>
            <a:r>
              <a:rPr lang="en-US" sz="3501">
                <a:solidFill>
                  <a:srgbClr val="800080"/>
                </a:solidFill>
                <a:latin typeface="Nourd Bold"/>
              </a:rPr>
              <a:t> Imagine you are holding a glass of water. </a:t>
            </a:r>
          </a:p>
          <a:p>
            <a:pPr algn="ctr">
              <a:lnSpc>
                <a:spcPts val="4874"/>
              </a:lnSpc>
            </a:pPr>
            <a:r>
              <a:rPr lang="en-US" sz="3501">
                <a:solidFill>
                  <a:srgbClr val="800080"/>
                </a:solidFill>
                <a:latin typeface="Nourd Bold"/>
              </a:rPr>
              <a:t>If you hold the water out in front of you for 1 minute, it is not a problem. </a:t>
            </a:r>
          </a:p>
          <a:p>
            <a:pPr algn="ctr">
              <a:lnSpc>
                <a:spcPts val="4874"/>
              </a:lnSpc>
            </a:pPr>
            <a:endParaRPr lang="en-US" sz="3501">
              <a:solidFill>
                <a:srgbClr val="800080"/>
              </a:solidFill>
              <a:latin typeface="Nourd Bold"/>
            </a:endParaRPr>
          </a:p>
          <a:p>
            <a:pPr algn="ctr">
              <a:lnSpc>
                <a:spcPts val="4874"/>
              </a:lnSpc>
            </a:pPr>
            <a:r>
              <a:rPr lang="en-US" sz="3501">
                <a:solidFill>
                  <a:srgbClr val="800080"/>
                </a:solidFill>
                <a:latin typeface="Nourd Bold"/>
              </a:rPr>
              <a:t>If you hold it out in front of you for 1 hour, you will have an ache in your arm.</a:t>
            </a:r>
          </a:p>
          <a:p>
            <a:pPr algn="ctr">
              <a:lnSpc>
                <a:spcPts val="4874"/>
              </a:lnSpc>
            </a:pPr>
            <a:r>
              <a:rPr lang="en-US" sz="3501">
                <a:solidFill>
                  <a:srgbClr val="800080"/>
                </a:solidFill>
                <a:latin typeface="Nourd Bold"/>
              </a:rPr>
              <a:t> </a:t>
            </a:r>
          </a:p>
          <a:p>
            <a:pPr algn="ctr">
              <a:lnSpc>
                <a:spcPts val="4874"/>
              </a:lnSpc>
            </a:pPr>
            <a:r>
              <a:rPr lang="en-US" sz="3501">
                <a:solidFill>
                  <a:srgbClr val="800080"/>
                </a:solidFill>
                <a:latin typeface="Nourd Bold"/>
              </a:rPr>
              <a:t>If you hold it for 1 whole day, your arm will feel very numb and sore.</a:t>
            </a:r>
          </a:p>
        </p:txBody>
      </p:sp>
      <p:sp>
        <p:nvSpPr>
          <p:cNvPr id="5" name="TextBox 5"/>
          <p:cNvSpPr txBox="1"/>
          <p:nvPr/>
        </p:nvSpPr>
        <p:spPr>
          <a:xfrm>
            <a:off x="2776090" y="7924324"/>
            <a:ext cx="12735792" cy="1310703"/>
          </a:xfrm>
          <a:prstGeom prst="rect">
            <a:avLst/>
          </a:prstGeom>
        </p:spPr>
        <p:txBody>
          <a:bodyPr lIns="0" tIns="0" rIns="0" bIns="0" rtlCol="0" anchor="t">
            <a:spAutoFit/>
          </a:bodyPr>
          <a:lstStyle/>
          <a:p>
            <a:pPr algn="just">
              <a:lnSpc>
                <a:spcPts val="5324"/>
              </a:lnSpc>
            </a:pPr>
            <a:r>
              <a:rPr lang="en-US" sz="3849">
                <a:solidFill>
                  <a:srgbClr val="003087"/>
                </a:solidFill>
                <a:latin typeface="Nourd Bold"/>
              </a:rPr>
              <a:t>The weight of the glass of water does not change, but the longer you hold it the heavier it becomes</a:t>
            </a:r>
          </a:p>
        </p:txBody>
      </p:sp>
      <p:pic>
        <p:nvPicPr>
          <p:cNvPr id="6" name="Picture 6"/>
          <p:cNvPicPr>
            <a:picLocks noChangeAspect="1"/>
          </p:cNvPicPr>
          <p:nvPr/>
        </p:nvPicPr>
        <p:blipFill>
          <a:blip r:embed="rId4"/>
          <a:srcRect/>
          <a:stretch>
            <a:fillRect/>
          </a:stretch>
        </p:blipFill>
        <p:spPr>
          <a:xfrm>
            <a:off x="162917" y="8943351"/>
            <a:ext cx="2203015" cy="15641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3494658" y="5318484"/>
            <a:ext cx="3762375" cy="3143250"/>
          </a:xfrm>
          <a:prstGeom prst="rect">
            <a:avLst/>
          </a:prstGeom>
        </p:spPr>
      </p:pic>
      <p:sp>
        <p:nvSpPr>
          <p:cNvPr id="3" name="TextBox 3"/>
          <p:cNvSpPr txBox="1"/>
          <p:nvPr/>
        </p:nvSpPr>
        <p:spPr>
          <a:xfrm>
            <a:off x="1090708" y="488080"/>
            <a:ext cx="16106613" cy="3977240"/>
          </a:xfrm>
          <a:prstGeom prst="rect">
            <a:avLst/>
          </a:prstGeom>
        </p:spPr>
        <p:txBody>
          <a:bodyPr lIns="0" tIns="0" rIns="0" bIns="0" rtlCol="0" anchor="t">
            <a:spAutoFit/>
          </a:bodyPr>
          <a:lstStyle/>
          <a:p>
            <a:pPr algn="ctr">
              <a:lnSpc>
                <a:spcPts val="6364"/>
              </a:lnSpc>
            </a:pPr>
            <a:r>
              <a:rPr lang="en-US" sz="4589">
                <a:solidFill>
                  <a:srgbClr val="003087"/>
                </a:solidFill>
                <a:latin typeface="Nourd Bold"/>
              </a:rPr>
              <a:t> </a:t>
            </a:r>
          </a:p>
          <a:p>
            <a:pPr algn="ctr">
              <a:lnSpc>
                <a:spcPts val="6364"/>
              </a:lnSpc>
            </a:pPr>
            <a:r>
              <a:rPr lang="en-US" sz="4589">
                <a:solidFill>
                  <a:srgbClr val="003087"/>
                </a:solidFill>
                <a:latin typeface="Nourd Bold"/>
              </a:rPr>
              <a:t>The feelings and worries related to bullying and cyberbullying are like that glass of water, the longer you hold your negative feelings the more it will affect your body. </a:t>
            </a:r>
          </a:p>
        </p:txBody>
      </p:sp>
      <p:sp>
        <p:nvSpPr>
          <p:cNvPr id="4" name="TextBox 4"/>
          <p:cNvSpPr txBox="1"/>
          <p:nvPr/>
        </p:nvSpPr>
        <p:spPr>
          <a:xfrm>
            <a:off x="4812795" y="5179228"/>
            <a:ext cx="7906693" cy="1734630"/>
          </a:xfrm>
          <a:prstGeom prst="rect">
            <a:avLst/>
          </a:prstGeom>
        </p:spPr>
        <p:txBody>
          <a:bodyPr lIns="0" tIns="0" rIns="0" bIns="0" rtlCol="0" anchor="t">
            <a:spAutoFit/>
          </a:bodyPr>
          <a:lstStyle/>
          <a:p>
            <a:pPr algn="ctr">
              <a:lnSpc>
                <a:spcPts val="6975"/>
              </a:lnSpc>
            </a:pPr>
            <a:r>
              <a:rPr lang="en-US" sz="5007">
                <a:solidFill>
                  <a:srgbClr val="575756"/>
                </a:solidFill>
                <a:latin typeface="Nourd Bold"/>
              </a:rPr>
              <a:t>We are here to help you blow away the storms </a:t>
            </a:r>
          </a:p>
        </p:txBody>
      </p:sp>
      <p:pic>
        <p:nvPicPr>
          <p:cNvPr id="5" name="Picture 5"/>
          <p:cNvPicPr>
            <a:picLocks noChangeAspect="1"/>
          </p:cNvPicPr>
          <p:nvPr/>
        </p:nvPicPr>
        <p:blipFill>
          <a:blip r:embed="rId3"/>
          <a:srcRect/>
          <a:stretch>
            <a:fillRect/>
          </a:stretch>
        </p:blipFill>
        <p:spPr>
          <a:xfrm>
            <a:off x="162917" y="8943351"/>
            <a:ext cx="2203015" cy="15641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2917" y="8943351"/>
            <a:ext cx="2203015" cy="1564141"/>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043860" y="399140"/>
            <a:ext cx="8200279" cy="3876496"/>
          </a:xfrm>
          <a:prstGeom prst="rect">
            <a:avLst/>
          </a:prstGeom>
        </p:spPr>
      </p:pic>
      <p:sp>
        <p:nvSpPr>
          <p:cNvPr id="4" name="TextBox 4"/>
          <p:cNvSpPr txBox="1"/>
          <p:nvPr/>
        </p:nvSpPr>
        <p:spPr>
          <a:xfrm>
            <a:off x="5240196" y="649326"/>
            <a:ext cx="7807608" cy="2058441"/>
          </a:xfrm>
          <a:prstGeom prst="rect">
            <a:avLst/>
          </a:prstGeom>
        </p:spPr>
        <p:txBody>
          <a:bodyPr lIns="0" tIns="0" rIns="0" bIns="0" rtlCol="0" anchor="t">
            <a:spAutoFit/>
          </a:bodyPr>
          <a:lstStyle/>
          <a:p>
            <a:pPr algn="ctr">
              <a:lnSpc>
                <a:spcPts val="5476"/>
              </a:lnSpc>
            </a:pPr>
            <a:r>
              <a:rPr lang="en-US" sz="3945">
                <a:solidFill>
                  <a:srgbClr val="FAFDFE"/>
                </a:solidFill>
                <a:latin typeface="Nourd Bold"/>
              </a:rPr>
              <a:t>What effect can bullying &amp; cyberbullying have on your mental health? </a:t>
            </a:r>
          </a:p>
        </p:txBody>
      </p:sp>
      <p:pic>
        <p:nvPicPr>
          <p:cNvPr id="5" name="Picture 5"/>
          <p:cNvPicPr>
            <a:picLocks noChangeAspect="1"/>
          </p:cNvPicPr>
          <p:nvPr/>
        </p:nvPicPr>
        <p:blipFill>
          <a:blip r:embed="rId5"/>
          <a:srcRect l="29205" r="30215"/>
          <a:stretch>
            <a:fillRect/>
          </a:stretch>
        </p:blipFill>
        <p:spPr>
          <a:xfrm>
            <a:off x="7751844" y="2960022"/>
            <a:ext cx="4596906" cy="75474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D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19026" y="5616111"/>
            <a:ext cx="5334495" cy="4923739"/>
          </a:xfrm>
          <a:prstGeom prst="rect">
            <a:avLst/>
          </a:prstGeom>
        </p:spPr>
      </p:pic>
      <p:pic>
        <p:nvPicPr>
          <p:cNvPr id="3" name="Picture 3"/>
          <p:cNvPicPr>
            <a:picLocks noChangeAspect="1"/>
          </p:cNvPicPr>
          <p:nvPr/>
        </p:nvPicPr>
        <p:blipFill>
          <a:blip r:embed="rId4"/>
          <a:srcRect r="6936"/>
          <a:stretch>
            <a:fillRect/>
          </a:stretch>
        </p:blipFill>
        <p:spPr>
          <a:xfrm>
            <a:off x="14786610" y="4374099"/>
            <a:ext cx="3501390" cy="3143250"/>
          </a:xfrm>
          <a:prstGeom prst="rect">
            <a:avLst/>
          </a:prstGeom>
        </p:spPr>
      </p:pic>
      <p:sp>
        <p:nvSpPr>
          <p:cNvPr id="4" name="TextBox 4"/>
          <p:cNvSpPr txBox="1"/>
          <p:nvPr/>
        </p:nvSpPr>
        <p:spPr>
          <a:xfrm>
            <a:off x="1936182" y="859978"/>
            <a:ext cx="14415636" cy="810862"/>
          </a:xfrm>
          <a:prstGeom prst="rect">
            <a:avLst/>
          </a:prstGeom>
        </p:spPr>
        <p:txBody>
          <a:bodyPr lIns="0" tIns="0" rIns="0" bIns="0" rtlCol="0" anchor="t">
            <a:spAutoFit/>
          </a:bodyPr>
          <a:lstStyle/>
          <a:p>
            <a:pPr algn="ctr">
              <a:lnSpc>
                <a:spcPts val="6358"/>
              </a:lnSpc>
            </a:pPr>
            <a:r>
              <a:rPr lang="en-US" sz="5807">
                <a:solidFill>
                  <a:srgbClr val="753D86"/>
                </a:solidFill>
                <a:latin typeface="Nourd Bold"/>
              </a:rPr>
              <a:t>The effects of Bullying &amp; Cyberbullying </a:t>
            </a:r>
          </a:p>
        </p:txBody>
      </p:sp>
      <p:sp>
        <p:nvSpPr>
          <p:cNvPr id="5" name="TextBox 5"/>
          <p:cNvSpPr txBox="1"/>
          <p:nvPr/>
        </p:nvSpPr>
        <p:spPr>
          <a:xfrm>
            <a:off x="2492781" y="2515429"/>
            <a:ext cx="12509354" cy="1782007"/>
          </a:xfrm>
          <a:prstGeom prst="rect">
            <a:avLst/>
          </a:prstGeom>
        </p:spPr>
        <p:txBody>
          <a:bodyPr lIns="0" tIns="0" rIns="0" bIns="0" rtlCol="0" anchor="t">
            <a:spAutoFit/>
          </a:bodyPr>
          <a:lstStyle/>
          <a:p>
            <a:pPr algn="ctr">
              <a:lnSpc>
                <a:spcPts val="4740"/>
              </a:lnSpc>
            </a:pPr>
            <a:r>
              <a:rPr lang="en-US" sz="3393">
                <a:solidFill>
                  <a:srgbClr val="1A529E"/>
                </a:solidFill>
                <a:latin typeface="Nourd Bold"/>
              </a:rPr>
              <a:t>Unhealthy relationships can have long-lasting effects on children and young people it can lead to:</a:t>
            </a:r>
          </a:p>
          <a:p>
            <a:pPr algn="ctr">
              <a:lnSpc>
                <a:spcPts val="4740"/>
              </a:lnSpc>
            </a:pPr>
            <a:r>
              <a:rPr lang="en-US" sz="3393">
                <a:solidFill>
                  <a:srgbClr val="1A529E"/>
                </a:solidFill>
                <a:latin typeface="Nourd Bold"/>
              </a:rPr>
              <a:t> </a:t>
            </a:r>
          </a:p>
        </p:txBody>
      </p:sp>
      <p:sp>
        <p:nvSpPr>
          <p:cNvPr id="6" name="TextBox 6"/>
          <p:cNvSpPr txBox="1"/>
          <p:nvPr/>
        </p:nvSpPr>
        <p:spPr>
          <a:xfrm>
            <a:off x="6074967" y="4333627"/>
            <a:ext cx="5344982" cy="4576883"/>
          </a:xfrm>
          <a:prstGeom prst="rect">
            <a:avLst/>
          </a:prstGeom>
        </p:spPr>
        <p:txBody>
          <a:bodyPr lIns="0" tIns="0" rIns="0" bIns="0" rtlCol="0" anchor="t">
            <a:spAutoFit/>
          </a:bodyPr>
          <a:lstStyle/>
          <a:p>
            <a:pPr algn="ctr">
              <a:lnSpc>
                <a:spcPts val="5229"/>
              </a:lnSpc>
            </a:pPr>
            <a:r>
              <a:rPr lang="en-US" sz="3764">
                <a:solidFill>
                  <a:srgbClr val="1A529E"/>
                </a:solidFill>
                <a:latin typeface="Nourd Bold"/>
              </a:rPr>
              <a:t>Anxiety </a:t>
            </a:r>
          </a:p>
          <a:p>
            <a:pPr algn="ctr">
              <a:lnSpc>
                <a:spcPts val="5229"/>
              </a:lnSpc>
            </a:pPr>
            <a:r>
              <a:rPr lang="en-US" sz="3764">
                <a:solidFill>
                  <a:srgbClr val="1A529E"/>
                </a:solidFill>
                <a:latin typeface="Nourd Bold"/>
              </a:rPr>
              <a:t>Panic attacks Self-harm </a:t>
            </a:r>
          </a:p>
          <a:p>
            <a:pPr algn="ctr">
              <a:lnSpc>
                <a:spcPts val="5229"/>
              </a:lnSpc>
            </a:pPr>
            <a:r>
              <a:rPr lang="en-US" sz="3764">
                <a:solidFill>
                  <a:srgbClr val="1A529E"/>
                </a:solidFill>
                <a:latin typeface="Nourd Bold"/>
              </a:rPr>
              <a:t>Eating disorders Suicidal thoughts Becoming withdrawn Low Self-Esteem </a:t>
            </a:r>
          </a:p>
        </p:txBody>
      </p:sp>
      <p:pic>
        <p:nvPicPr>
          <p:cNvPr id="7" name="Picture 7"/>
          <p:cNvPicPr>
            <a:picLocks noChangeAspect="1"/>
          </p:cNvPicPr>
          <p:nvPr/>
        </p:nvPicPr>
        <p:blipFill>
          <a:blip r:embed="rId5"/>
          <a:srcRect/>
          <a:stretch>
            <a:fillRect/>
          </a:stretch>
        </p:blipFill>
        <p:spPr>
          <a:xfrm>
            <a:off x="162917" y="8943351"/>
            <a:ext cx="2203015" cy="15641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797</Words>
  <Application>Microsoft Office PowerPoint</Application>
  <PresentationFormat>Custom</PresentationFormat>
  <Paragraphs>70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League Spartan</vt:lpstr>
      <vt:lpstr>Nourd Bold</vt:lpstr>
      <vt:lpstr>Nourd Bold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 Secondary Workshop - BullyingCyber bullying.pdf</dc:title>
  <cp:lastModifiedBy>Sarah Toheed</cp:lastModifiedBy>
  <cp:revision>2</cp:revision>
  <dcterms:created xsi:type="dcterms:W3CDTF">2006-08-16T00:00:00Z</dcterms:created>
  <dcterms:modified xsi:type="dcterms:W3CDTF">2023-05-09T23:38:15Z</dcterms:modified>
  <dc:identifier>DAFh3ALKldM</dc:identifier>
</cp:coreProperties>
</file>